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22"/>
  </p:notesMasterIdLst>
  <p:sldIdLst>
    <p:sldId id="256" r:id="rId2"/>
    <p:sldId id="257" r:id="rId3"/>
    <p:sldId id="258" r:id="rId4"/>
    <p:sldId id="275" r:id="rId5"/>
    <p:sldId id="276" r:id="rId6"/>
    <p:sldId id="277" r:id="rId7"/>
    <p:sldId id="259" r:id="rId8"/>
    <p:sldId id="260" r:id="rId9"/>
    <p:sldId id="261" r:id="rId10"/>
    <p:sldId id="263" r:id="rId11"/>
    <p:sldId id="264" r:id="rId12"/>
    <p:sldId id="265" r:id="rId13"/>
    <p:sldId id="267" r:id="rId14"/>
    <p:sldId id="274" r:id="rId15"/>
    <p:sldId id="266" r:id="rId16"/>
    <p:sldId id="278" r:id="rId17"/>
    <p:sldId id="268" r:id="rId18"/>
    <p:sldId id="270" r:id="rId19"/>
    <p:sldId id="271" r:id="rId20"/>
    <p:sldId id="272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34" autoAdjust="0"/>
    <p:restoredTop sz="94640" autoAdjust="0"/>
  </p:normalViewPr>
  <p:slideViewPr>
    <p:cSldViewPr>
      <p:cViewPr varScale="1">
        <p:scale>
          <a:sx n="74" d="100"/>
          <a:sy n="74" d="100"/>
        </p:scale>
        <p:origin x="-125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307C08-96FD-4263-BF11-22A9BD2858F9}" type="datetimeFigureOut">
              <a:rPr lang="ru-RU" smtClean="0"/>
              <a:pPr/>
              <a:t>20.06.2016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16CD1A-4791-44DA-AFDC-429955134EA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6CD1A-4791-44DA-AFDC-429955134EA8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6CD1A-4791-44DA-AFDC-429955134EA8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DB733-285C-426B-AF54-440B58BA220B}" type="datetime1">
              <a:rPr lang="ru-RU" smtClean="0"/>
              <a:pPr/>
              <a:t>20.06.2016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8C878-9141-42FE-80C3-ACD043D328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4F81C-A8B0-4723-B678-3F05F2B15514}" type="datetime1">
              <a:rPr lang="ru-RU" smtClean="0"/>
              <a:pPr/>
              <a:t>20.06.2016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8C878-9141-42FE-80C3-ACD043D328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08746-619C-4FDB-85C6-1A13AFA12921}" type="datetime1">
              <a:rPr lang="ru-RU" smtClean="0"/>
              <a:pPr/>
              <a:t>20.06.2016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8C878-9141-42FE-80C3-ACD043D328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BDCAB-877C-4B6C-9819-9FBB4A2D3184}" type="datetime1">
              <a:rPr lang="ru-RU" smtClean="0"/>
              <a:pPr/>
              <a:t>20.06.2016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8C878-9141-42FE-80C3-ACD043D328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2C7CE-B1D8-4221-BA64-8C441F2AF965}" type="datetime1">
              <a:rPr lang="ru-RU" smtClean="0"/>
              <a:pPr/>
              <a:t>20.06.2016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8C878-9141-42FE-80C3-ACD043D328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C34BE-AA94-4EE5-B07C-96551A939D35}" type="datetime1">
              <a:rPr lang="ru-RU" smtClean="0"/>
              <a:pPr/>
              <a:t>20.06.2016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8C878-9141-42FE-80C3-ACD043D328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EFEB-F7E7-44AF-BE79-D0549E26A6DE}" type="datetime1">
              <a:rPr lang="ru-RU" smtClean="0"/>
              <a:pPr/>
              <a:t>20.06.2016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8C878-9141-42FE-80C3-ACD043D328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96E06-F878-4A39-8CDF-D776D8300593}" type="datetime1">
              <a:rPr lang="ru-RU" smtClean="0"/>
              <a:pPr/>
              <a:t>20.06.2016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8C878-9141-42FE-80C3-ACD043D328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DF1F2-E850-411F-AA80-ABB5CAC7789F}" type="datetime1">
              <a:rPr lang="ru-RU" smtClean="0"/>
              <a:pPr/>
              <a:t>20.06.2016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8C878-9141-42FE-80C3-ACD043D328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16946-0FB7-4D69-B199-4C80F05E8946}" type="datetime1">
              <a:rPr lang="ru-RU" smtClean="0"/>
              <a:pPr/>
              <a:t>20.06.2016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8C878-9141-42FE-80C3-ACD043D328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B134C-841B-44A9-AFF4-F0BD323E5F6F}" type="datetime1">
              <a:rPr lang="ru-RU" smtClean="0"/>
              <a:pPr/>
              <a:t>20.06.2016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8C878-9141-42FE-80C3-ACD043D328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C6C269-2BB8-4552-91CC-B74792DDBCA4}" type="datetime1">
              <a:rPr lang="ru-RU" smtClean="0"/>
              <a:pPr/>
              <a:t>20.06.2016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78C878-9141-42FE-80C3-ACD043D328F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207167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dirty="0"/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Разработка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метода обнаружения координат источника имитационной помехи.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5786" y="4214818"/>
            <a:ext cx="8001056" cy="1500198"/>
          </a:xfrm>
        </p:spPr>
        <p:txBody>
          <a:bodyPr>
            <a:normAutofit fontScale="92500" lnSpcReduction="20000"/>
          </a:bodyPr>
          <a:lstStyle/>
          <a:p>
            <a:pPr algn="r"/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Охлюев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О.А.</a:t>
            </a:r>
          </a:p>
          <a:p>
            <a:pPr algn="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ЭР-25-10</a:t>
            </a:r>
          </a:p>
          <a:p>
            <a:pPr algn="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Научный руководитель :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Болденков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Е.Н.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НАП, как объект воздействия имитационной помехи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Для того чтобы сформировать сигнал имитационной помехи требуется: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сформировать сигналы, по структуре повторяющие, сигналы спутника;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согласовать параметры имитационных сигналов между собой;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параметры имитационных сигналов в начальный момент времени должны быть согласованы с сигналом приходящим на НАП со спутника.</a:t>
            </a:r>
          </a:p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8C878-9141-42FE-80C3-ACD043D328F6}" type="slidenum">
              <a:rPr lang="ru-RU" sz="2000" smtClean="0">
                <a:solidFill>
                  <a:schemeClr val="tx1"/>
                </a:solidFill>
              </a:rPr>
              <a:pPr/>
              <a:t>10</a:t>
            </a:fld>
            <a:endParaRPr lang="ru-RU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Метод определения координат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91" name="Rectangle 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11265" name="Group 1"/>
          <p:cNvGrpSpPr>
            <a:grpSpLocks noChangeAspect="1"/>
          </p:cNvGrpSpPr>
          <p:nvPr/>
        </p:nvGrpSpPr>
        <p:grpSpPr bwMode="auto">
          <a:xfrm>
            <a:off x="1571604" y="1643050"/>
            <a:ext cx="6188733" cy="3357586"/>
            <a:chOff x="2361" y="887"/>
            <a:chExt cx="7200" cy="3907"/>
          </a:xfrm>
        </p:grpSpPr>
        <p:sp>
          <p:nvSpPr>
            <p:cNvPr id="11290" name="AutoShape 26"/>
            <p:cNvSpPr>
              <a:spLocks noChangeAspect="1" noChangeArrowheads="1" noTextEdit="1"/>
            </p:cNvSpPr>
            <p:nvPr/>
          </p:nvSpPr>
          <p:spPr bwMode="auto">
            <a:xfrm>
              <a:off x="2361" y="887"/>
              <a:ext cx="7200" cy="3907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289" name="Rectangle 25"/>
            <p:cNvSpPr>
              <a:spLocks noChangeArrowheads="1"/>
            </p:cNvSpPr>
            <p:nvPr/>
          </p:nvSpPr>
          <p:spPr bwMode="auto">
            <a:xfrm>
              <a:off x="5687" y="2703"/>
              <a:ext cx="258" cy="270"/>
            </a:xfrm>
            <a:prstGeom prst="rect">
              <a:avLst/>
            </a:prstGeom>
            <a:solidFill>
              <a:srgbClr val="9BBB59"/>
            </a:solidFill>
            <a:ln w="38100">
              <a:solidFill>
                <a:srgbClr val="F2F2F2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4E6128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288" name="AutoShape 24"/>
            <p:cNvSpPr>
              <a:spLocks noChangeShapeType="1"/>
            </p:cNvSpPr>
            <p:nvPr/>
          </p:nvSpPr>
          <p:spPr bwMode="auto">
            <a:xfrm flipH="1" flipV="1">
              <a:off x="5970" y="2838"/>
              <a:ext cx="1967" cy="129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287" name="Oval 23"/>
            <p:cNvSpPr>
              <a:spLocks noChangeArrowheads="1"/>
            </p:cNvSpPr>
            <p:nvPr/>
          </p:nvSpPr>
          <p:spPr bwMode="auto">
            <a:xfrm>
              <a:off x="7937" y="4137"/>
              <a:ext cx="207" cy="196"/>
            </a:xfrm>
            <a:prstGeom prst="ellipse">
              <a:avLst/>
            </a:prstGeom>
            <a:solidFill>
              <a:srgbClr val="4F81BD"/>
            </a:solidFill>
            <a:ln w="38100">
              <a:solidFill>
                <a:srgbClr val="F2F2F2"/>
              </a:solidFill>
              <a:round/>
              <a:headEnd/>
              <a:tailEnd/>
            </a:ln>
            <a:effectLst>
              <a:outerShdw dist="28398" dir="3806097" algn="ctr" rotWithShape="0">
                <a:srgbClr val="243F6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286" name="Oval 22"/>
            <p:cNvSpPr>
              <a:spLocks noChangeArrowheads="1"/>
            </p:cNvSpPr>
            <p:nvPr/>
          </p:nvSpPr>
          <p:spPr bwMode="auto">
            <a:xfrm>
              <a:off x="7926" y="1059"/>
              <a:ext cx="208" cy="197"/>
            </a:xfrm>
            <a:prstGeom prst="ellipse">
              <a:avLst/>
            </a:prstGeom>
            <a:solidFill>
              <a:srgbClr val="4F81BD"/>
            </a:solidFill>
            <a:ln w="38100">
              <a:solidFill>
                <a:srgbClr val="F2F2F2"/>
              </a:solidFill>
              <a:round/>
              <a:headEnd/>
              <a:tailEnd/>
            </a:ln>
            <a:effectLst>
              <a:outerShdw dist="28398" dir="3806097" algn="ctr" rotWithShape="0">
                <a:srgbClr val="243F6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285" name="Oval 21"/>
            <p:cNvSpPr>
              <a:spLocks noChangeArrowheads="1"/>
            </p:cNvSpPr>
            <p:nvPr/>
          </p:nvSpPr>
          <p:spPr bwMode="auto">
            <a:xfrm>
              <a:off x="3194" y="1059"/>
              <a:ext cx="208" cy="197"/>
            </a:xfrm>
            <a:prstGeom prst="ellipse">
              <a:avLst/>
            </a:prstGeom>
            <a:solidFill>
              <a:srgbClr val="4F81BD"/>
            </a:solidFill>
            <a:ln w="38100">
              <a:solidFill>
                <a:srgbClr val="F2F2F2"/>
              </a:solidFill>
              <a:round/>
              <a:headEnd/>
              <a:tailEnd/>
            </a:ln>
            <a:effectLst>
              <a:outerShdw dist="28398" dir="3806097" algn="ctr" rotWithShape="0">
                <a:srgbClr val="243F6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284" name="Oval 20"/>
            <p:cNvSpPr>
              <a:spLocks noChangeArrowheads="1"/>
            </p:cNvSpPr>
            <p:nvPr/>
          </p:nvSpPr>
          <p:spPr bwMode="auto">
            <a:xfrm>
              <a:off x="3277" y="4136"/>
              <a:ext cx="207" cy="197"/>
            </a:xfrm>
            <a:prstGeom prst="ellipse">
              <a:avLst/>
            </a:prstGeom>
            <a:solidFill>
              <a:srgbClr val="4F81BD"/>
            </a:solidFill>
            <a:ln w="38100">
              <a:solidFill>
                <a:srgbClr val="F2F2F2"/>
              </a:solidFill>
              <a:round/>
              <a:headEnd/>
              <a:tailEnd/>
            </a:ln>
            <a:effectLst>
              <a:outerShdw dist="28398" dir="3806097" algn="ctr" rotWithShape="0">
                <a:srgbClr val="243F6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283" name="AutoShape 19"/>
            <p:cNvSpPr>
              <a:spLocks noChangeShapeType="1"/>
            </p:cNvSpPr>
            <p:nvPr/>
          </p:nvSpPr>
          <p:spPr bwMode="auto">
            <a:xfrm flipV="1">
              <a:off x="3454" y="2998"/>
              <a:ext cx="2362" cy="114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282" name="AutoShape 18"/>
            <p:cNvSpPr>
              <a:spLocks noChangeShapeType="1"/>
            </p:cNvSpPr>
            <p:nvPr/>
          </p:nvSpPr>
          <p:spPr bwMode="auto">
            <a:xfrm>
              <a:off x="3371" y="1252"/>
              <a:ext cx="2291" cy="158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281" name="AutoShape 17"/>
            <p:cNvSpPr>
              <a:spLocks noChangeShapeType="1"/>
            </p:cNvSpPr>
            <p:nvPr/>
          </p:nvSpPr>
          <p:spPr bwMode="auto">
            <a:xfrm flipH="1">
              <a:off x="5816" y="1252"/>
              <a:ext cx="2141" cy="142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280" name="Text Box 16"/>
            <p:cNvSpPr txBox="1">
              <a:spLocks noChangeArrowheads="1"/>
            </p:cNvSpPr>
            <p:nvPr/>
          </p:nvSpPr>
          <p:spPr bwMode="auto">
            <a:xfrm>
              <a:off x="2491" y="4333"/>
              <a:ext cx="786" cy="36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НС</a:t>
              </a: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79" name="Text Box 15"/>
            <p:cNvSpPr txBox="1">
              <a:spLocks noChangeArrowheads="1"/>
            </p:cNvSpPr>
            <p:nvPr/>
          </p:nvSpPr>
          <p:spPr bwMode="auto">
            <a:xfrm>
              <a:off x="8144" y="4425"/>
              <a:ext cx="788" cy="36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НС4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78" name="Text Box 14"/>
            <p:cNvSpPr txBox="1">
              <a:spLocks noChangeArrowheads="1"/>
            </p:cNvSpPr>
            <p:nvPr/>
          </p:nvSpPr>
          <p:spPr bwMode="auto">
            <a:xfrm>
              <a:off x="8264" y="1025"/>
              <a:ext cx="862" cy="36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НС3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77" name="Text Box 13"/>
            <p:cNvSpPr txBox="1">
              <a:spLocks noChangeArrowheads="1"/>
            </p:cNvSpPr>
            <p:nvPr/>
          </p:nvSpPr>
          <p:spPr bwMode="auto">
            <a:xfrm>
              <a:off x="2629" y="1428"/>
              <a:ext cx="742" cy="36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НС1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76" name="AutoShape 12"/>
            <p:cNvSpPr>
              <a:spLocks noChangeArrowheads="1"/>
            </p:cNvSpPr>
            <p:nvPr/>
          </p:nvSpPr>
          <p:spPr bwMode="auto">
            <a:xfrm>
              <a:off x="4001" y="2210"/>
              <a:ext cx="358" cy="392"/>
            </a:xfrm>
            <a:prstGeom prst="triangle">
              <a:avLst>
                <a:gd name="adj" fmla="val 50000"/>
              </a:avLst>
            </a:prstGeom>
            <a:solidFill>
              <a:srgbClr val="F79646"/>
            </a:solidFill>
            <a:ln w="38100">
              <a:solidFill>
                <a:srgbClr val="F2F2F2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974706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275" name="AutoShape 11"/>
            <p:cNvSpPr>
              <a:spLocks noChangeArrowheads="1"/>
            </p:cNvSpPr>
            <p:nvPr/>
          </p:nvSpPr>
          <p:spPr bwMode="auto">
            <a:xfrm>
              <a:off x="5662" y="3844"/>
              <a:ext cx="358" cy="393"/>
            </a:xfrm>
            <a:prstGeom prst="triangle">
              <a:avLst>
                <a:gd name="adj" fmla="val 50000"/>
              </a:avLst>
            </a:prstGeom>
            <a:solidFill>
              <a:srgbClr val="F79646"/>
            </a:solidFill>
            <a:ln w="38100">
              <a:solidFill>
                <a:srgbClr val="F2F2F2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974706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274" name="AutoShape 10"/>
            <p:cNvSpPr>
              <a:spLocks noChangeArrowheads="1"/>
            </p:cNvSpPr>
            <p:nvPr/>
          </p:nvSpPr>
          <p:spPr bwMode="auto">
            <a:xfrm>
              <a:off x="7068" y="2446"/>
              <a:ext cx="358" cy="392"/>
            </a:xfrm>
            <a:prstGeom prst="triangle">
              <a:avLst>
                <a:gd name="adj" fmla="val 50000"/>
              </a:avLst>
            </a:prstGeom>
            <a:solidFill>
              <a:srgbClr val="F79646"/>
            </a:solidFill>
            <a:ln w="38100">
              <a:solidFill>
                <a:srgbClr val="F2F2F2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974706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273" name="AutoShape 9"/>
            <p:cNvSpPr>
              <a:spLocks noChangeArrowheads="1"/>
            </p:cNvSpPr>
            <p:nvPr/>
          </p:nvSpPr>
          <p:spPr bwMode="auto">
            <a:xfrm>
              <a:off x="5612" y="1256"/>
              <a:ext cx="358" cy="391"/>
            </a:xfrm>
            <a:prstGeom prst="triangle">
              <a:avLst>
                <a:gd name="adj" fmla="val 50000"/>
              </a:avLst>
            </a:prstGeom>
            <a:solidFill>
              <a:srgbClr val="F79646"/>
            </a:solidFill>
            <a:ln w="38100">
              <a:solidFill>
                <a:srgbClr val="F2F2F2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974706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272" name="Text Box 8"/>
            <p:cNvSpPr txBox="1">
              <a:spLocks noChangeArrowheads="1"/>
            </p:cNvSpPr>
            <p:nvPr/>
          </p:nvSpPr>
          <p:spPr bwMode="auto">
            <a:xfrm>
              <a:off x="3681" y="2703"/>
              <a:ext cx="742" cy="37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КС1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71" name="Text Box 7"/>
            <p:cNvSpPr txBox="1">
              <a:spLocks noChangeArrowheads="1"/>
            </p:cNvSpPr>
            <p:nvPr/>
          </p:nvSpPr>
          <p:spPr bwMode="auto">
            <a:xfrm>
              <a:off x="5602" y="4378"/>
              <a:ext cx="742" cy="37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КС2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70" name="Text Box 6"/>
            <p:cNvSpPr txBox="1">
              <a:spLocks noChangeArrowheads="1"/>
            </p:cNvSpPr>
            <p:nvPr/>
          </p:nvSpPr>
          <p:spPr bwMode="auto">
            <a:xfrm>
              <a:off x="7522" y="2601"/>
              <a:ext cx="742" cy="37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КС3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69" name="Text Box 5"/>
            <p:cNvSpPr txBox="1">
              <a:spLocks noChangeArrowheads="1"/>
            </p:cNvSpPr>
            <p:nvPr/>
          </p:nvSpPr>
          <p:spPr bwMode="auto">
            <a:xfrm>
              <a:off x="5384" y="1797"/>
              <a:ext cx="742" cy="37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КС4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2" name="Номер слайда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8C878-9141-42FE-80C3-ACD043D328F6}" type="slidenum">
              <a:rPr lang="ru-RU" sz="2000" smtClean="0">
                <a:solidFill>
                  <a:schemeClr val="tx1"/>
                </a:solidFill>
              </a:rPr>
              <a:pPr/>
              <a:t>11</a:t>
            </a:fld>
            <a:endParaRPr lang="ru-RU" sz="2000" dirty="0">
              <a:solidFill>
                <a:schemeClr val="tx1"/>
              </a:solidFill>
            </a:endParaRPr>
          </a:p>
        </p:txBody>
      </p:sp>
      <p:cxnSp>
        <p:nvCxnSpPr>
          <p:cNvPr id="46" name="Прямая со стрелкой 45"/>
          <p:cNvCxnSpPr>
            <a:stCxn id="11286" idx="2"/>
            <a:endCxn id="11273" idx="5"/>
          </p:cNvCxnSpPr>
          <p:nvPr/>
        </p:nvCxnSpPr>
        <p:spPr>
          <a:xfrm rot="10800000" flipV="1">
            <a:off x="4596779" y="1875512"/>
            <a:ext cx="1758201" cy="2526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>
            <a:stCxn id="11286" idx="4"/>
          </p:cNvCxnSpPr>
          <p:nvPr/>
        </p:nvCxnSpPr>
        <p:spPr>
          <a:xfrm rot="5400000">
            <a:off x="5571259" y="2246785"/>
            <a:ext cx="1159739" cy="5864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 стрелкой 64"/>
          <p:cNvCxnSpPr>
            <a:stCxn id="11286" idx="3"/>
            <a:endCxn id="11276" idx="5"/>
          </p:cNvCxnSpPr>
          <p:nvPr/>
        </p:nvCxnSpPr>
        <p:spPr>
          <a:xfrm rot="5400000">
            <a:off x="4290068" y="857349"/>
            <a:ext cx="1013077" cy="31691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 стрелкой 67"/>
          <p:cNvCxnSpPr>
            <a:stCxn id="11286" idx="4"/>
            <a:endCxn id="11275" idx="5"/>
          </p:cNvCxnSpPr>
          <p:nvPr/>
        </p:nvCxnSpPr>
        <p:spPr>
          <a:xfrm rot="5400000">
            <a:off x="4345596" y="2254320"/>
            <a:ext cx="2392936" cy="180461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Метод определения координат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28596" y="4643446"/>
            <a:ext cx="8229600" cy="571503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Модель сигналов принимаемые в точках КС: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8C878-9141-42FE-80C3-ACD043D328F6}" type="slidenum">
              <a:rPr lang="ru-RU" sz="2000" smtClean="0">
                <a:solidFill>
                  <a:schemeClr val="tx1"/>
                </a:solidFill>
              </a:rPr>
              <a:pPr/>
              <a:t>12</a:t>
            </a:fld>
            <a:endParaRPr lang="ru-RU" sz="2000" dirty="0">
              <a:solidFill>
                <a:schemeClr val="tx1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928670"/>
            <a:ext cx="7715304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5214950"/>
            <a:ext cx="8072494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Метод определения координат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000108"/>
            <a:ext cx="6858080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2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71736" y="4714884"/>
            <a:ext cx="4214842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2" name="Содержимое 2"/>
          <p:cNvSpPr txBox="1">
            <a:spLocks/>
          </p:cNvSpPr>
          <p:nvPr/>
        </p:nvSpPr>
        <p:spPr>
          <a:xfrm>
            <a:off x="0" y="3857628"/>
            <a:ext cx="8643998" cy="42862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Результат решения НЗ в одной из КС: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32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8C878-9141-42FE-80C3-ACD043D328F6}" type="slidenum">
              <a:rPr lang="ru-RU" sz="2000" smtClean="0">
                <a:solidFill>
                  <a:schemeClr val="tx1"/>
                </a:solidFill>
              </a:rPr>
              <a:pPr/>
              <a:t>13</a:t>
            </a:fld>
            <a:endParaRPr lang="ru-RU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Метод определения координат</a:t>
            </a:r>
            <a:endParaRPr lang="ru-RU" dirty="0"/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214282" y="1500174"/>
            <a:ext cx="8643998" cy="642942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Входные данные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навигационной задачи, для определении координаты источника имитационной помехи:</a:t>
            </a:r>
            <a:endParaRPr kumimoji="0" lang="ru-RU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0" y="2214554"/>
            <a:ext cx="8643998" cy="6429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1)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Вектор измерений дальностей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" name="Picture 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786058"/>
            <a:ext cx="6429420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Содержимое 2"/>
          <p:cNvSpPr txBox="1">
            <a:spLocks/>
          </p:cNvSpPr>
          <p:nvPr/>
        </p:nvSpPr>
        <p:spPr>
          <a:xfrm>
            <a:off x="0" y="3643314"/>
            <a:ext cx="8643998" cy="7858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dirty="0" smtClean="0"/>
              <a:t>2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Координаты опорных точек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4286256"/>
            <a:ext cx="2071702" cy="9054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428860" y="4357694"/>
            <a:ext cx="1857388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10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357686" y="4429132"/>
            <a:ext cx="2214578" cy="7825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8C878-9141-42FE-80C3-ACD043D328F6}" type="slidenum">
              <a:rPr lang="ru-RU" sz="2000" smtClean="0">
                <a:solidFill>
                  <a:schemeClr val="tx1"/>
                </a:solidFill>
              </a:rPr>
              <a:pPr/>
              <a:t>14</a:t>
            </a:fld>
            <a:endParaRPr lang="ru-RU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Метод определения координат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Определить положения КС.</a:t>
            </a:r>
          </a:p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Решить навигационную задачу по принятому (имитационному) сигналу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Для вычисления координат источника повторно решить навигационную задачу относительно КС.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8C878-9141-42FE-80C3-ACD043D328F6}" type="slidenum">
              <a:rPr lang="ru-RU" sz="2000" smtClean="0">
                <a:solidFill>
                  <a:schemeClr val="tx1"/>
                </a:solidFill>
              </a:rPr>
              <a:pPr/>
              <a:t>15</a:t>
            </a:fld>
            <a:endParaRPr lang="ru-RU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Имитационное моделирование</a:t>
            </a:r>
            <a:endParaRPr lang="ru-RU" dirty="0"/>
          </a:p>
        </p:txBody>
      </p:sp>
      <p:sp>
        <p:nvSpPr>
          <p:cNvPr id="36887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8C878-9141-42FE-80C3-ACD043D328F6}" type="slidenum">
              <a:rPr lang="ru-RU" sz="2000" smtClean="0">
                <a:solidFill>
                  <a:schemeClr val="tx1"/>
                </a:solidFill>
              </a:rPr>
              <a:pPr/>
              <a:t>16</a:t>
            </a:fld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6168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6145" name="Group 1"/>
          <p:cNvGrpSpPr>
            <a:grpSpLocks noChangeAspect="1"/>
          </p:cNvGrpSpPr>
          <p:nvPr/>
        </p:nvGrpSpPr>
        <p:grpSpPr bwMode="auto">
          <a:xfrm>
            <a:off x="1000100" y="1169934"/>
            <a:ext cx="7000924" cy="5456268"/>
            <a:chOff x="2357" y="1895"/>
            <a:chExt cx="7200" cy="8367"/>
          </a:xfrm>
        </p:grpSpPr>
        <p:sp>
          <p:nvSpPr>
            <p:cNvPr id="6167" name="AutoShape 23"/>
            <p:cNvSpPr>
              <a:spLocks noChangeAspect="1" noChangeArrowheads="1" noTextEdit="1"/>
            </p:cNvSpPr>
            <p:nvPr/>
          </p:nvSpPr>
          <p:spPr bwMode="auto">
            <a:xfrm>
              <a:off x="2357" y="1895"/>
              <a:ext cx="7200" cy="8367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166" name="Text Box 22"/>
            <p:cNvSpPr txBox="1">
              <a:spLocks noChangeArrowheads="1"/>
            </p:cNvSpPr>
            <p:nvPr/>
          </p:nvSpPr>
          <p:spPr bwMode="auto">
            <a:xfrm>
              <a:off x="4314" y="2111"/>
              <a:ext cx="3127" cy="33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Формирование координат спутников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65" name="Text Box 21"/>
            <p:cNvSpPr txBox="1">
              <a:spLocks noChangeArrowheads="1"/>
            </p:cNvSpPr>
            <p:nvPr/>
          </p:nvSpPr>
          <p:spPr bwMode="auto">
            <a:xfrm>
              <a:off x="5104" y="8658"/>
              <a:ext cx="1647" cy="115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Расчет дальностей до имитируемой точки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64" name="Text Box 20"/>
            <p:cNvSpPr txBox="1">
              <a:spLocks noChangeArrowheads="1"/>
            </p:cNvSpPr>
            <p:nvPr/>
          </p:nvSpPr>
          <p:spPr bwMode="auto">
            <a:xfrm>
              <a:off x="5036" y="6611"/>
              <a:ext cx="1715" cy="379"/>
            </a:xfrm>
            <a:prstGeom prst="rect">
              <a:avLst/>
            </a:prstGeom>
            <a:gradFill rotWithShape="0">
              <a:gsLst>
                <a:gs pos="0">
                  <a:srgbClr val="95B3D7"/>
                </a:gs>
                <a:gs pos="50000">
                  <a:srgbClr val="DBE5F1"/>
                </a:gs>
                <a:gs pos="100000">
                  <a:srgbClr val="95B3D7"/>
                </a:gs>
              </a:gsLst>
              <a:lin ang="18900000" scaled="1"/>
            </a:gradFill>
            <a:ln w="12700">
              <a:solidFill>
                <a:srgbClr val="95B3D7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43F6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Модель сигнала</a:t>
              </a:r>
              <a:endParaRPr kumimoji="0" lang="ru-RU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63" name="Text Box 19"/>
            <p:cNvSpPr txBox="1">
              <a:spLocks noChangeArrowheads="1"/>
            </p:cNvSpPr>
            <p:nvPr/>
          </p:nvSpPr>
          <p:spPr bwMode="auto">
            <a:xfrm>
              <a:off x="5104" y="8068"/>
              <a:ext cx="1647" cy="590"/>
            </a:xfrm>
            <a:prstGeom prst="rect">
              <a:avLst/>
            </a:prstGeom>
            <a:solidFill>
              <a:srgbClr val="000000"/>
            </a:solidFill>
            <a:ln w="38100">
              <a:solidFill>
                <a:srgbClr val="F2F2F2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7F7F7F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Модель имитатора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62" name="Text Box 18"/>
            <p:cNvSpPr txBox="1">
              <a:spLocks noChangeArrowheads="1"/>
            </p:cNvSpPr>
            <p:nvPr/>
          </p:nvSpPr>
          <p:spPr bwMode="auto">
            <a:xfrm>
              <a:off x="2576" y="5040"/>
              <a:ext cx="3130" cy="360"/>
            </a:xfrm>
            <a:prstGeom prst="rect">
              <a:avLst/>
            </a:prstGeom>
            <a:solidFill>
              <a:srgbClr val="9BBB59"/>
            </a:solidFill>
            <a:ln w="38100">
              <a:solidFill>
                <a:srgbClr val="F2F2F2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4E6128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Модель навигационного приемника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61" name="Text Box 17"/>
            <p:cNvSpPr txBox="1">
              <a:spLocks noChangeArrowheads="1"/>
            </p:cNvSpPr>
            <p:nvPr/>
          </p:nvSpPr>
          <p:spPr bwMode="auto">
            <a:xfrm>
              <a:off x="5204" y="2446"/>
              <a:ext cx="1280" cy="456"/>
            </a:xfrm>
            <a:prstGeom prst="rect">
              <a:avLst/>
            </a:prstGeom>
            <a:solidFill>
              <a:srgbClr val="4F81BD"/>
            </a:solidFill>
            <a:ln w="38100">
              <a:solidFill>
                <a:srgbClr val="F2F2F2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43F6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sputnikkor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60" name="Text Box 16"/>
            <p:cNvSpPr txBox="1">
              <a:spLocks noChangeArrowheads="1"/>
            </p:cNvSpPr>
            <p:nvPr/>
          </p:nvSpPr>
          <p:spPr bwMode="auto">
            <a:xfrm>
              <a:off x="7059" y="2511"/>
              <a:ext cx="1012" cy="335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TLE ФАЙЛ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59" name="AutoShape 15"/>
            <p:cNvSpPr>
              <a:spLocks noChangeShapeType="1"/>
            </p:cNvSpPr>
            <p:nvPr/>
          </p:nvSpPr>
          <p:spPr bwMode="auto">
            <a:xfrm flipH="1">
              <a:off x="6518" y="2679"/>
              <a:ext cx="541" cy="1"/>
            </a:xfrm>
            <a:prstGeom prst="straightConnector1">
              <a:avLst/>
            </a:prstGeom>
            <a:ln>
              <a:headEnd/>
              <a:tailEnd type="triangle" w="med" len="med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158" name="Text Box 14"/>
            <p:cNvSpPr txBox="1">
              <a:spLocks noChangeArrowheads="1"/>
            </p:cNvSpPr>
            <p:nvPr/>
          </p:nvSpPr>
          <p:spPr bwMode="auto">
            <a:xfrm>
              <a:off x="3906" y="4705"/>
              <a:ext cx="620" cy="33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НАП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57" name="Text Box 13"/>
            <p:cNvSpPr txBox="1">
              <a:spLocks noChangeArrowheads="1"/>
            </p:cNvSpPr>
            <p:nvPr/>
          </p:nvSpPr>
          <p:spPr bwMode="auto">
            <a:xfrm>
              <a:off x="7218" y="4463"/>
              <a:ext cx="1459" cy="57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Контрольные станции 1-4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56" name="Text Box 12"/>
            <p:cNvSpPr txBox="1">
              <a:spLocks noChangeArrowheads="1"/>
            </p:cNvSpPr>
            <p:nvPr/>
          </p:nvSpPr>
          <p:spPr bwMode="auto">
            <a:xfrm>
              <a:off x="6297" y="5040"/>
              <a:ext cx="3131" cy="413"/>
            </a:xfrm>
            <a:prstGeom prst="rect">
              <a:avLst/>
            </a:prstGeom>
            <a:solidFill>
              <a:srgbClr val="9BBB59"/>
            </a:solidFill>
            <a:ln w="38100">
              <a:solidFill>
                <a:srgbClr val="F2F2F2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4E6128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Модель навигационного приемника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55" name="Text Box 11"/>
            <p:cNvSpPr txBox="1">
              <a:spLocks noChangeArrowheads="1"/>
            </p:cNvSpPr>
            <p:nvPr/>
          </p:nvSpPr>
          <p:spPr bwMode="auto">
            <a:xfrm>
              <a:off x="4980" y="3760"/>
              <a:ext cx="1716" cy="379"/>
            </a:xfrm>
            <a:prstGeom prst="rect">
              <a:avLst/>
            </a:prstGeom>
            <a:gradFill rotWithShape="0">
              <a:gsLst>
                <a:gs pos="0">
                  <a:srgbClr val="95B3D7"/>
                </a:gs>
                <a:gs pos="50000">
                  <a:srgbClr val="DBE5F1"/>
                </a:gs>
                <a:gs pos="100000">
                  <a:srgbClr val="95B3D7"/>
                </a:gs>
              </a:gsLst>
              <a:lin ang="18900000" scaled="1"/>
            </a:gradFill>
            <a:ln w="12700">
              <a:solidFill>
                <a:srgbClr val="95B3D7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43F6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Модель сигнала</a:t>
              </a:r>
              <a:endParaRPr kumimoji="0" lang="ru-RU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54" name="Text Box 10"/>
            <p:cNvSpPr txBox="1">
              <a:spLocks noChangeArrowheads="1"/>
            </p:cNvSpPr>
            <p:nvPr/>
          </p:nvSpPr>
          <p:spPr bwMode="auto">
            <a:xfrm>
              <a:off x="4674" y="3159"/>
              <a:ext cx="2323" cy="33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Расчет дальностей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53" name="AutoShape 9"/>
            <p:cNvSpPr>
              <a:spLocks noChangeShapeType="1"/>
            </p:cNvSpPr>
            <p:nvPr/>
          </p:nvSpPr>
          <p:spPr bwMode="auto">
            <a:xfrm flipH="1">
              <a:off x="5836" y="2927"/>
              <a:ext cx="8" cy="23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152" name="AutoShape 8"/>
            <p:cNvSpPr>
              <a:spLocks noChangeShapeType="1"/>
            </p:cNvSpPr>
            <p:nvPr/>
          </p:nvSpPr>
          <p:spPr bwMode="auto">
            <a:xfrm>
              <a:off x="5836" y="3494"/>
              <a:ext cx="2" cy="26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151" name="AutoShape 7"/>
            <p:cNvSpPr>
              <a:spLocks noChangeShapeType="1"/>
            </p:cNvSpPr>
            <p:nvPr/>
          </p:nvSpPr>
          <p:spPr bwMode="auto">
            <a:xfrm flipH="1">
              <a:off x="4216" y="4139"/>
              <a:ext cx="1622" cy="566"/>
            </a:xfrm>
            <a:prstGeom prst="straightConnector1">
              <a:avLst/>
            </a:prstGeom>
            <a:noFill/>
            <a:ln w="38100">
              <a:solidFill>
                <a:srgbClr val="95B3D7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150" name="AutoShape 6"/>
            <p:cNvSpPr>
              <a:spLocks noChangeArrowheads="1"/>
            </p:cNvSpPr>
            <p:nvPr/>
          </p:nvSpPr>
          <p:spPr bwMode="auto">
            <a:xfrm flipH="1">
              <a:off x="5770" y="6990"/>
              <a:ext cx="220" cy="1078"/>
            </a:xfrm>
            <a:prstGeom prst="upArrow">
              <a:avLst>
                <a:gd name="adj1" fmla="val 50000"/>
                <a:gd name="adj2" fmla="val 122500"/>
              </a:avLst>
            </a:prstGeom>
            <a:gradFill rotWithShape="0">
              <a:gsLst>
                <a:gs pos="0">
                  <a:srgbClr val="666666"/>
                </a:gs>
                <a:gs pos="50000">
                  <a:srgbClr val="000000"/>
                </a:gs>
                <a:gs pos="100000">
                  <a:srgbClr val="666666"/>
                </a:gs>
              </a:gsLst>
              <a:lin ang="5400000" scaled="1"/>
            </a:gra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7F7F7F"/>
              </a:outerShdw>
            </a:effectLst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149" name="AutoShape 5"/>
            <p:cNvSpPr>
              <a:spLocks noChangeArrowheads="1"/>
            </p:cNvSpPr>
            <p:nvPr/>
          </p:nvSpPr>
          <p:spPr bwMode="auto">
            <a:xfrm>
              <a:off x="5776" y="2927"/>
              <a:ext cx="117" cy="247"/>
            </a:xfrm>
            <a:prstGeom prst="downArrow">
              <a:avLst>
                <a:gd name="adj1" fmla="val 50000"/>
                <a:gd name="adj2" fmla="val 52778"/>
              </a:avLst>
            </a:prstGeom>
            <a:gradFill rotWithShape="0">
              <a:gsLst>
                <a:gs pos="0">
                  <a:srgbClr val="95B3D7"/>
                </a:gs>
                <a:gs pos="50000">
                  <a:srgbClr val="4F81BD"/>
                </a:gs>
                <a:gs pos="100000">
                  <a:srgbClr val="95B3D7"/>
                </a:gs>
              </a:gsLst>
              <a:lin ang="5400000" scaled="1"/>
            </a:gradFill>
            <a:ln w="12700">
              <a:solidFill>
                <a:srgbClr val="4F81BD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43F60"/>
              </a:outerShdw>
            </a:effectLst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148" name="AutoShape 4"/>
            <p:cNvSpPr>
              <a:spLocks noChangeShapeType="1"/>
            </p:cNvSpPr>
            <p:nvPr/>
          </p:nvSpPr>
          <p:spPr bwMode="auto">
            <a:xfrm>
              <a:off x="5838" y="4139"/>
              <a:ext cx="2110" cy="324"/>
            </a:xfrm>
            <a:prstGeom prst="straightConnector1">
              <a:avLst/>
            </a:prstGeom>
            <a:noFill/>
            <a:ln w="38100">
              <a:solidFill>
                <a:srgbClr val="95B3D7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147" name="AutoShape 3"/>
            <p:cNvSpPr>
              <a:spLocks noChangeShapeType="1"/>
            </p:cNvSpPr>
            <p:nvPr/>
          </p:nvSpPr>
          <p:spPr bwMode="auto">
            <a:xfrm flipH="1" flipV="1">
              <a:off x="4141" y="5424"/>
              <a:ext cx="1752" cy="1187"/>
            </a:xfrm>
            <a:prstGeom prst="straightConnector1">
              <a:avLst/>
            </a:prstGeom>
            <a:noFill/>
            <a:ln w="38100">
              <a:solidFill>
                <a:srgbClr val="95B3D7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146" name="AutoShape 2"/>
            <p:cNvSpPr>
              <a:spLocks noChangeShapeType="1"/>
            </p:cNvSpPr>
            <p:nvPr/>
          </p:nvSpPr>
          <p:spPr bwMode="auto">
            <a:xfrm flipV="1">
              <a:off x="5893" y="5477"/>
              <a:ext cx="1969" cy="1134"/>
            </a:xfrm>
            <a:prstGeom prst="straightConnector1">
              <a:avLst/>
            </a:prstGeom>
            <a:noFill/>
            <a:ln w="38100">
              <a:solidFill>
                <a:srgbClr val="95B3D7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Иллюстрация работы модели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8C878-9141-42FE-80C3-ACD043D328F6}" type="slidenum">
              <a:rPr lang="ru-RU" sz="2000" smtClean="0">
                <a:solidFill>
                  <a:schemeClr val="tx1"/>
                </a:solidFill>
              </a:rPr>
              <a:pPr/>
              <a:t>17</a:t>
            </a:fld>
            <a:endParaRPr lang="ru-RU" sz="2000" dirty="0">
              <a:solidFill>
                <a:schemeClr val="tx1"/>
              </a:solidFill>
            </a:endParaRPr>
          </a:p>
        </p:txBody>
      </p:sp>
      <p:pic>
        <p:nvPicPr>
          <p:cNvPr id="5" name="Picture 2" descr="F:\реализация алгоритма\Animation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500174"/>
            <a:ext cx="8786842" cy="4857784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428596" y="1000108"/>
            <a:ext cx="492443" cy="3857652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  <p:txBody>
          <a:bodyPr vert="vert270" wrap="squar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Координаты по оси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y (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м)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 rot="5400000">
            <a:off x="5040159" y="4486311"/>
            <a:ext cx="492443" cy="3857652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  <p:txBody>
          <a:bodyPr vert="vert270" wrap="squar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Координаты по оси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м)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Результаты моделирования</a:t>
            </a:r>
            <a:endParaRPr lang="ru-RU" dirty="0"/>
          </a:p>
        </p:txBody>
      </p:sp>
      <p:pic>
        <p:nvPicPr>
          <p:cNvPr id="2560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28662" y="1357298"/>
            <a:ext cx="7500990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8C878-9141-42FE-80C3-ACD043D328F6}" type="slidenum">
              <a:rPr lang="ru-RU" sz="2000" smtClean="0">
                <a:solidFill>
                  <a:schemeClr val="tx1"/>
                </a:solidFill>
              </a:rPr>
              <a:pPr/>
              <a:t>18</a:t>
            </a:fld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14348" y="1857364"/>
            <a:ext cx="492443" cy="2661756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  <p:txBody>
          <a:bodyPr vert="vert270" wrap="squar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р. геом.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отк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(М)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928670"/>
          </a:xfrm>
        </p:spPr>
        <p:txBody>
          <a:bodyPr/>
          <a:lstStyle/>
          <a:p>
            <a:r>
              <a:rPr lang="ru-RU" dirty="0" smtClean="0"/>
              <a:t>Результаты моделирования</a:t>
            </a:r>
            <a:endParaRPr lang="ru-RU" dirty="0"/>
          </a:p>
        </p:txBody>
      </p:sp>
      <p:pic>
        <p:nvPicPr>
          <p:cNvPr id="4" name="Содержимое 3" descr="2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642918"/>
            <a:ext cx="8358246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8C878-9141-42FE-80C3-ACD043D328F6}" type="slidenum">
              <a:rPr lang="ru-RU" sz="2000" smtClean="0">
                <a:solidFill>
                  <a:schemeClr val="tx1"/>
                </a:solidFill>
              </a:rPr>
              <a:pPr/>
              <a:t>19</a:t>
            </a:fld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2910" y="1142984"/>
            <a:ext cx="400110" cy="583646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  <p:txBody>
          <a:bodyPr vert="vert270"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(М)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 rot="5400000">
            <a:off x="4937143" y="2705771"/>
            <a:ext cx="492443" cy="1491913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  <p:txBody>
          <a:bodyPr vert="vert270" wrap="squar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q,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дБГц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8" name="Picture 4" descr="C:\Users\Пользователь\Desktop\untitle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3714752"/>
            <a:ext cx="8572528" cy="2714644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 rot="5400000">
            <a:off x="4544426" y="5028210"/>
            <a:ext cx="430887" cy="2661756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  <p:txBody>
          <a:bodyPr vert="vert270" wrap="square" rtlCol="0">
            <a:spAutoFit/>
          </a:bodyPr>
          <a:lstStyle/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р. геом.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отк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(М)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1472" y="2285992"/>
            <a:ext cx="400110" cy="3857652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  <p:txBody>
          <a:bodyPr vert="vert270"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Количество экспериментов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5720" y="0"/>
            <a:ext cx="430887" cy="2661756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  <p:txBody>
          <a:bodyPr vert="vert270" wrap="square" rtlCol="0">
            <a:spAutoFit/>
          </a:bodyPr>
          <a:lstStyle/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р. геом.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отк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(М)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Типы исследуемых помех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285860"/>
            <a:ext cx="8229600" cy="2471742"/>
          </a:xfrm>
        </p:spPr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силовые»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шумоподобные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помехи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информационные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виды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помех: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дезорганизующие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помехи;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перенацеливающие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57158" y="35004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Методы борьбы.</a:t>
            </a: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0" y="4429132"/>
            <a:ext cx="8872510" cy="2071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lvl="0" indent="-514350" algn="just">
              <a:spcBef>
                <a:spcPct val="20000"/>
              </a:spcBef>
              <a:buAutoNum type="arabicParenR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Повышение помехоустойчивости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навигационной аппаратуры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lvl="0" indent="-514350" algn="just">
              <a:spcBef>
                <a:spcPct val="20000"/>
              </a:spcBef>
              <a:buAutoNum type="arabicParenR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Организационно-правовые методы 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8C878-9141-42FE-80C3-ACD043D328F6}" type="slidenum">
              <a:rPr lang="ru-RU" sz="2000" smtClean="0">
                <a:solidFill>
                  <a:schemeClr val="tx1"/>
                </a:solidFill>
              </a:rPr>
              <a:pPr/>
              <a:t>2</a:t>
            </a:fld>
            <a:endParaRPr lang="ru-RU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Выводы по работе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928802"/>
            <a:ext cx="8229600" cy="3786214"/>
          </a:xfrm>
        </p:spPr>
        <p:txBody>
          <a:bodyPr/>
          <a:lstStyle/>
          <a:p>
            <a:pPr marL="514350" indent="-514350" algn="just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Исследован НАП, как объект воздействия имитационной помехи.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buNone/>
            </a:pPr>
            <a:endParaRPr lang="ru-RU" dirty="0" smtClean="0"/>
          </a:p>
          <a:p>
            <a:pPr algn="just">
              <a:buNone/>
            </a:pPr>
            <a:r>
              <a:rPr lang="ru-RU" dirty="0" smtClean="0"/>
              <a:t> 2.</a:t>
            </a:r>
            <a:r>
              <a:rPr lang="en-US" dirty="0" smtClean="0"/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Разработан метод определения координат источника имитационной помехи.</a:t>
            </a:r>
          </a:p>
          <a:p>
            <a:pPr algn="just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8C878-9141-42FE-80C3-ACD043D328F6}" type="slidenum">
              <a:rPr lang="ru-RU" sz="2000" smtClean="0">
                <a:solidFill>
                  <a:schemeClr val="tx1"/>
                </a:solidFill>
              </a:rPr>
              <a:pPr/>
              <a:t>20</a:t>
            </a:fld>
            <a:endParaRPr lang="ru-RU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Цели и задачи работы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928670"/>
            <a:ext cx="8229600" cy="1471609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Целью работы является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разработка метода обнаружения координат источника имитационной помехи.</a:t>
            </a: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500034" y="2357430"/>
            <a:ext cx="8229600" cy="407196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Задачи:</a:t>
            </a:r>
          </a:p>
          <a:p>
            <a:pPr algn="just"/>
            <a:r>
              <a:rPr lang="ru-RU" sz="3200" dirty="0"/>
              <a:t>1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. Изучить принцип действия имитационных помех.</a:t>
            </a:r>
          </a:p>
          <a:p>
            <a:pPr algn="just"/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2. Провести анализ СРНС, как объекта воздействия имитационной помехи.</a:t>
            </a:r>
          </a:p>
          <a:p>
            <a:pPr algn="just"/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3. Разработать метод определения координат источника имитационной помехи.</a:t>
            </a:r>
          </a:p>
          <a:p>
            <a:pPr algn="just"/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4. Создать имитационную модель разработанного алгоритма на ЭВМ.</a:t>
            </a:r>
          </a:p>
          <a:p>
            <a:pPr algn="just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5. Провести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имитационное моделирование разработанного алгоритма и оценить точность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определения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координат источника помех.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8C878-9141-42FE-80C3-ACD043D328F6}" type="slidenum">
              <a:rPr lang="ru-RU" sz="2000" smtClean="0">
                <a:solidFill>
                  <a:schemeClr val="tx1"/>
                </a:solidFill>
              </a:rPr>
              <a:pPr/>
              <a:t>3</a:t>
            </a:fld>
            <a:endParaRPr lang="ru-RU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НАП, как объект воздействия имитационной помехи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2773" name="Picture 5" descr="C:\Users\Пользователь\Desktop\Маг\презентация\принцип действия приемника\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500174"/>
            <a:ext cx="7802563" cy="4381500"/>
          </a:xfrm>
          <a:prstGeom prst="rect">
            <a:avLst/>
          </a:prstGeom>
          <a:noFill/>
        </p:spPr>
      </p:pic>
      <p:sp>
        <p:nvSpPr>
          <p:cNvPr id="8" name="Содержимое 2"/>
          <p:cNvSpPr txBox="1">
            <a:spLocks/>
          </p:cNvSpPr>
          <p:nvPr/>
        </p:nvSpPr>
        <p:spPr>
          <a:xfrm>
            <a:off x="428596" y="5500702"/>
            <a:ext cx="8229600" cy="714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Прием навигационного сигнала </a:t>
            </a:r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8C878-9141-42FE-80C3-ACD043D328F6}" type="slidenum">
              <a:rPr lang="ru-RU" sz="2000" smtClean="0">
                <a:solidFill>
                  <a:schemeClr val="tx1"/>
                </a:solidFill>
              </a:rPr>
              <a:pPr/>
              <a:t>4</a:t>
            </a:fld>
            <a:endParaRPr lang="ru-RU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НАП, как объект воздействия имитационной помехи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3794" name="Picture 2" descr="C:\Users\Пользователь\Desktop\Маг\презентация\принцип действия приемника\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500174"/>
            <a:ext cx="7802562" cy="4214842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5072066" y="3500438"/>
            <a:ext cx="714380" cy="71438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428596" y="5357826"/>
            <a:ext cx="8229600" cy="714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Включение имитатора сигнала</a:t>
            </a:r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8C878-9141-42FE-80C3-ACD043D328F6}" type="slidenum">
              <a:rPr lang="ru-RU" sz="2000" smtClean="0">
                <a:solidFill>
                  <a:schemeClr val="tx1"/>
                </a:solidFill>
              </a:rPr>
              <a:pPr/>
              <a:t>5</a:t>
            </a:fld>
            <a:endParaRPr lang="ru-RU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НАП, как объект воздействия имитационной помехи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4818" name="Picture 2" descr="C:\Users\Пользователь\Desktop\Маг\презентация\принцип действия приемника\3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643050"/>
            <a:ext cx="7802562" cy="4286280"/>
          </a:xfrm>
          <a:prstGeom prst="rect">
            <a:avLst/>
          </a:prstGeom>
          <a:noFill/>
        </p:spPr>
      </p:pic>
      <p:sp>
        <p:nvSpPr>
          <p:cNvPr id="6" name="Содержимое 2"/>
          <p:cNvSpPr txBox="1">
            <a:spLocks/>
          </p:cNvSpPr>
          <p:nvPr/>
        </p:nvSpPr>
        <p:spPr>
          <a:xfrm>
            <a:off x="428596" y="5357826"/>
            <a:ext cx="8229600" cy="714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Результат работы имитатора</a:t>
            </a:r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8C878-9141-42FE-80C3-ACD043D328F6}" type="slidenum">
              <a:rPr lang="ru-RU" sz="2000" smtClean="0">
                <a:solidFill>
                  <a:schemeClr val="tx1"/>
                </a:solidFill>
              </a:rPr>
              <a:pPr/>
              <a:t>6</a:t>
            </a:fld>
            <a:endParaRPr lang="ru-RU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НАП, как объект воздействия имитационной помехи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500034" y="5857892"/>
            <a:ext cx="8229600" cy="71438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Функциональная схема приемника с двухэтапной обработкой сигнала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871702" y="1571625"/>
            <a:ext cx="7400597" cy="409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8C878-9141-42FE-80C3-ACD043D328F6}" type="slidenum">
              <a:rPr lang="ru-RU" sz="2000" smtClean="0">
                <a:solidFill>
                  <a:schemeClr val="tx1"/>
                </a:solidFill>
              </a:rPr>
              <a:pPr/>
              <a:t>7</a:t>
            </a:fld>
            <a:endParaRPr lang="ru-RU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НАП, как объект воздействия имитационной помехи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466" name="Rectangle 1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14424" name="Group 88"/>
          <p:cNvGrpSpPr>
            <a:grpSpLocks noChangeAspect="1"/>
          </p:cNvGrpSpPr>
          <p:nvPr/>
        </p:nvGrpSpPr>
        <p:grpSpPr bwMode="auto">
          <a:xfrm>
            <a:off x="928662" y="1214422"/>
            <a:ext cx="7000924" cy="4714908"/>
            <a:chOff x="2362" y="8407"/>
            <a:chExt cx="7200" cy="7958"/>
          </a:xfrm>
        </p:grpSpPr>
        <p:sp>
          <p:nvSpPr>
            <p:cNvPr id="14465" name="AutoShape 129"/>
            <p:cNvSpPr>
              <a:spLocks noChangeAspect="1" noChangeArrowheads="1" noTextEdit="1"/>
            </p:cNvSpPr>
            <p:nvPr/>
          </p:nvSpPr>
          <p:spPr bwMode="auto">
            <a:xfrm>
              <a:off x="2362" y="8407"/>
              <a:ext cx="7200" cy="7958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464" name="AutoShape 128"/>
            <p:cNvSpPr>
              <a:spLocks noChangeShapeType="1"/>
            </p:cNvSpPr>
            <p:nvPr/>
          </p:nvSpPr>
          <p:spPr bwMode="auto">
            <a:xfrm flipH="1" flipV="1">
              <a:off x="2604" y="8622"/>
              <a:ext cx="11" cy="715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463" name="AutoShape 127"/>
            <p:cNvSpPr>
              <a:spLocks noChangeShapeType="1"/>
            </p:cNvSpPr>
            <p:nvPr/>
          </p:nvSpPr>
          <p:spPr bwMode="auto">
            <a:xfrm>
              <a:off x="2615" y="12211"/>
              <a:ext cx="6613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462" name="AutoShape 126"/>
            <p:cNvSpPr>
              <a:spLocks noChangeShapeType="1"/>
            </p:cNvSpPr>
            <p:nvPr/>
          </p:nvSpPr>
          <p:spPr bwMode="auto">
            <a:xfrm flipV="1">
              <a:off x="3660" y="10170"/>
              <a:ext cx="700" cy="177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461" name="AutoShape 125"/>
            <p:cNvSpPr>
              <a:spLocks noChangeShapeType="1"/>
            </p:cNvSpPr>
            <p:nvPr/>
          </p:nvSpPr>
          <p:spPr bwMode="auto">
            <a:xfrm>
              <a:off x="4360" y="10170"/>
              <a:ext cx="762" cy="177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460" name="AutoShape 124"/>
            <p:cNvSpPr>
              <a:spLocks noChangeShapeType="1"/>
            </p:cNvSpPr>
            <p:nvPr/>
          </p:nvSpPr>
          <p:spPr bwMode="auto">
            <a:xfrm>
              <a:off x="5122" y="11940"/>
              <a:ext cx="4106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459" name="AutoShape 123"/>
            <p:cNvSpPr>
              <a:spLocks noChangeShapeType="1"/>
            </p:cNvSpPr>
            <p:nvPr/>
          </p:nvSpPr>
          <p:spPr bwMode="auto">
            <a:xfrm flipH="1" flipV="1">
              <a:off x="2615" y="11940"/>
              <a:ext cx="1045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458" name="AutoShape 122"/>
            <p:cNvSpPr>
              <a:spLocks noChangeShapeType="1"/>
            </p:cNvSpPr>
            <p:nvPr/>
          </p:nvSpPr>
          <p:spPr bwMode="auto">
            <a:xfrm flipV="1">
              <a:off x="7444" y="9063"/>
              <a:ext cx="492" cy="2126"/>
            </a:xfrm>
            <a:prstGeom prst="straightConnector1">
              <a:avLst/>
            </a:prstGeom>
            <a:noFill/>
            <a:ln w="9525">
              <a:solidFill>
                <a:srgbClr val="943634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457" name="AutoShape 121"/>
            <p:cNvSpPr>
              <a:spLocks noChangeShapeType="1"/>
            </p:cNvSpPr>
            <p:nvPr/>
          </p:nvSpPr>
          <p:spPr bwMode="auto">
            <a:xfrm>
              <a:off x="7936" y="9061"/>
              <a:ext cx="516" cy="2125"/>
            </a:xfrm>
            <a:prstGeom prst="straightConnector1">
              <a:avLst/>
            </a:prstGeom>
            <a:noFill/>
            <a:ln w="9525">
              <a:solidFill>
                <a:srgbClr val="943634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456" name="Text Box 120"/>
            <p:cNvSpPr txBox="1">
              <a:spLocks noChangeArrowheads="1"/>
            </p:cNvSpPr>
            <p:nvPr/>
          </p:nvSpPr>
          <p:spPr bwMode="auto">
            <a:xfrm>
              <a:off x="2701" y="8499"/>
              <a:ext cx="749" cy="3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ДбГц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455" name="AutoShape 119"/>
            <p:cNvSpPr>
              <a:spLocks noChangeShapeType="1"/>
            </p:cNvSpPr>
            <p:nvPr/>
          </p:nvSpPr>
          <p:spPr bwMode="auto">
            <a:xfrm flipH="1">
              <a:off x="2615" y="10170"/>
              <a:ext cx="1746" cy="1"/>
            </a:xfrm>
            <a:prstGeom prst="straightConnector1">
              <a:avLst/>
            </a:prstGeom>
            <a:noFill/>
            <a:ln w="317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454" name="Text Box 118"/>
            <p:cNvSpPr txBox="1">
              <a:spLocks noChangeArrowheads="1"/>
            </p:cNvSpPr>
            <p:nvPr/>
          </p:nvSpPr>
          <p:spPr bwMode="auto">
            <a:xfrm>
              <a:off x="2813" y="9739"/>
              <a:ext cx="1056" cy="34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q=40 </a:t>
              </a:r>
              <a:r>
                <a:rPr kumimoji="0" lang="en-US" sz="11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ДбГц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453" name="AutoShape 117"/>
            <p:cNvSpPr>
              <a:spLocks noChangeShapeType="1"/>
            </p:cNvSpPr>
            <p:nvPr/>
          </p:nvSpPr>
          <p:spPr bwMode="auto">
            <a:xfrm flipH="1">
              <a:off x="4569" y="9442"/>
              <a:ext cx="647" cy="117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452" name="AutoShape 116"/>
            <p:cNvSpPr>
              <a:spLocks noChangeShapeType="1"/>
            </p:cNvSpPr>
            <p:nvPr/>
          </p:nvSpPr>
          <p:spPr bwMode="auto">
            <a:xfrm>
              <a:off x="7084" y="9442"/>
              <a:ext cx="701" cy="9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451" name="AutoShape 115"/>
            <p:cNvSpPr>
              <a:spLocks noChangeShapeType="1"/>
            </p:cNvSpPr>
            <p:nvPr/>
          </p:nvSpPr>
          <p:spPr bwMode="auto">
            <a:xfrm flipV="1">
              <a:off x="8452" y="11188"/>
              <a:ext cx="1110" cy="1"/>
            </a:xfrm>
            <a:prstGeom prst="straightConnector1">
              <a:avLst/>
            </a:prstGeom>
            <a:noFill/>
            <a:ln w="9525">
              <a:solidFill>
                <a:srgbClr val="943634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450" name="Text Box 114"/>
            <p:cNvSpPr txBox="1">
              <a:spLocks noChangeArrowheads="1"/>
            </p:cNvSpPr>
            <p:nvPr/>
          </p:nvSpPr>
          <p:spPr bwMode="auto">
            <a:xfrm>
              <a:off x="3327" y="8715"/>
              <a:ext cx="1242" cy="34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qп</a:t>
              </a: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=50 </a:t>
              </a:r>
              <a:r>
                <a:rPr kumimoji="0" lang="en-US" sz="11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ДбГц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449" name="AutoShape 113"/>
            <p:cNvSpPr>
              <a:spLocks noChangeShapeType="1"/>
            </p:cNvSpPr>
            <p:nvPr/>
          </p:nvSpPr>
          <p:spPr bwMode="auto">
            <a:xfrm flipH="1">
              <a:off x="2615" y="9061"/>
              <a:ext cx="5321" cy="1"/>
            </a:xfrm>
            <a:prstGeom prst="straightConnector1">
              <a:avLst/>
            </a:prstGeom>
            <a:noFill/>
            <a:ln w="317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448" name="AutoShape 112"/>
            <p:cNvSpPr>
              <a:spLocks noChangeShapeType="1"/>
            </p:cNvSpPr>
            <p:nvPr/>
          </p:nvSpPr>
          <p:spPr bwMode="auto">
            <a:xfrm flipH="1">
              <a:off x="2615" y="11189"/>
              <a:ext cx="4829" cy="1"/>
            </a:xfrm>
            <a:prstGeom prst="straightConnector1">
              <a:avLst/>
            </a:prstGeom>
            <a:noFill/>
            <a:ln w="9525">
              <a:solidFill>
                <a:srgbClr val="943634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447" name="AutoShape 111"/>
            <p:cNvSpPr>
              <a:spLocks noChangeShapeType="1"/>
            </p:cNvSpPr>
            <p:nvPr/>
          </p:nvSpPr>
          <p:spPr bwMode="auto">
            <a:xfrm flipV="1">
              <a:off x="9228" y="11080"/>
              <a:ext cx="334" cy="86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446" name="Text Box 110"/>
            <p:cNvSpPr txBox="1">
              <a:spLocks noChangeArrowheads="1"/>
            </p:cNvSpPr>
            <p:nvPr/>
          </p:nvSpPr>
          <p:spPr bwMode="auto">
            <a:xfrm>
              <a:off x="6248" y="9286"/>
              <a:ext cx="836" cy="44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Помеха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445" name="Text Box 109"/>
            <p:cNvSpPr txBox="1">
              <a:spLocks noChangeArrowheads="1"/>
            </p:cNvSpPr>
            <p:nvPr/>
          </p:nvSpPr>
          <p:spPr bwMode="auto">
            <a:xfrm>
              <a:off x="5216" y="9287"/>
              <a:ext cx="836" cy="44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Сигнал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444" name="AutoShape 108"/>
            <p:cNvSpPr>
              <a:spLocks noChangeShapeType="1"/>
            </p:cNvSpPr>
            <p:nvPr/>
          </p:nvSpPr>
          <p:spPr bwMode="auto">
            <a:xfrm flipV="1">
              <a:off x="3755" y="13585"/>
              <a:ext cx="699" cy="177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443" name="AutoShape 107"/>
            <p:cNvSpPr>
              <a:spLocks noChangeShapeType="1"/>
            </p:cNvSpPr>
            <p:nvPr/>
          </p:nvSpPr>
          <p:spPr bwMode="auto">
            <a:xfrm>
              <a:off x="4454" y="13585"/>
              <a:ext cx="762" cy="177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442" name="AutoShape 106"/>
            <p:cNvSpPr>
              <a:spLocks noChangeShapeType="1"/>
            </p:cNvSpPr>
            <p:nvPr/>
          </p:nvSpPr>
          <p:spPr bwMode="auto">
            <a:xfrm>
              <a:off x="5216" y="15355"/>
              <a:ext cx="4012" cy="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441" name="AutoShape 105"/>
            <p:cNvSpPr>
              <a:spLocks noChangeShapeType="1"/>
            </p:cNvSpPr>
            <p:nvPr/>
          </p:nvSpPr>
          <p:spPr bwMode="auto">
            <a:xfrm flipH="1" flipV="1">
              <a:off x="2709" y="15355"/>
              <a:ext cx="1046" cy="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440" name="AutoShape 104"/>
            <p:cNvSpPr>
              <a:spLocks noChangeShapeType="1"/>
            </p:cNvSpPr>
            <p:nvPr/>
          </p:nvSpPr>
          <p:spPr bwMode="auto">
            <a:xfrm flipV="1">
              <a:off x="4257" y="12480"/>
              <a:ext cx="493" cy="2126"/>
            </a:xfrm>
            <a:prstGeom prst="straightConnector1">
              <a:avLst/>
            </a:prstGeom>
            <a:noFill/>
            <a:ln w="9525">
              <a:solidFill>
                <a:srgbClr val="943634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439" name="AutoShape 103"/>
            <p:cNvSpPr>
              <a:spLocks noChangeShapeType="1"/>
            </p:cNvSpPr>
            <p:nvPr/>
          </p:nvSpPr>
          <p:spPr bwMode="auto">
            <a:xfrm>
              <a:off x="4750" y="12482"/>
              <a:ext cx="514" cy="2124"/>
            </a:xfrm>
            <a:prstGeom prst="straightConnector1">
              <a:avLst/>
            </a:prstGeom>
            <a:noFill/>
            <a:ln w="9525">
              <a:solidFill>
                <a:srgbClr val="943634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438" name="AutoShape 102"/>
            <p:cNvSpPr>
              <a:spLocks noChangeShapeType="1"/>
            </p:cNvSpPr>
            <p:nvPr/>
          </p:nvSpPr>
          <p:spPr bwMode="auto">
            <a:xfrm flipH="1">
              <a:off x="2582" y="13585"/>
              <a:ext cx="1874" cy="77"/>
            </a:xfrm>
            <a:prstGeom prst="straightConnector1">
              <a:avLst/>
            </a:prstGeom>
            <a:noFill/>
            <a:ln w="317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437" name="Text Box 101"/>
            <p:cNvSpPr txBox="1">
              <a:spLocks noChangeArrowheads="1"/>
            </p:cNvSpPr>
            <p:nvPr/>
          </p:nvSpPr>
          <p:spPr bwMode="auto">
            <a:xfrm>
              <a:off x="2907" y="13154"/>
              <a:ext cx="1057" cy="34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q=40 </a:t>
              </a:r>
              <a:r>
                <a:rPr kumimoji="0" lang="en-US" sz="11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ДбГц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436" name="AutoShape 100"/>
            <p:cNvSpPr>
              <a:spLocks noChangeShapeType="1"/>
            </p:cNvSpPr>
            <p:nvPr/>
          </p:nvSpPr>
          <p:spPr bwMode="auto">
            <a:xfrm flipH="1">
              <a:off x="4663" y="13654"/>
              <a:ext cx="601" cy="38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435" name="AutoShape 99"/>
            <p:cNvSpPr>
              <a:spLocks noChangeShapeType="1"/>
            </p:cNvSpPr>
            <p:nvPr/>
          </p:nvSpPr>
          <p:spPr bwMode="auto">
            <a:xfrm flipH="1">
              <a:off x="4921" y="12858"/>
              <a:ext cx="725" cy="22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434" name="AutoShape 98"/>
            <p:cNvSpPr>
              <a:spLocks noChangeShapeType="1"/>
            </p:cNvSpPr>
            <p:nvPr/>
          </p:nvSpPr>
          <p:spPr bwMode="auto">
            <a:xfrm flipH="1">
              <a:off x="2604" y="12477"/>
              <a:ext cx="2146" cy="5"/>
            </a:xfrm>
            <a:prstGeom prst="straightConnector1">
              <a:avLst/>
            </a:prstGeom>
            <a:noFill/>
            <a:ln w="317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433" name="AutoShape 97"/>
            <p:cNvSpPr>
              <a:spLocks noChangeShapeType="1"/>
            </p:cNvSpPr>
            <p:nvPr/>
          </p:nvSpPr>
          <p:spPr bwMode="auto">
            <a:xfrm flipH="1">
              <a:off x="5264" y="14606"/>
              <a:ext cx="4298" cy="1"/>
            </a:xfrm>
            <a:prstGeom prst="straightConnector1">
              <a:avLst/>
            </a:prstGeom>
            <a:noFill/>
            <a:ln w="9525">
              <a:solidFill>
                <a:srgbClr val="943634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432" name="Text Box 96"/>
            <p:cNvSpPr txBox="1">
              <a:spLocks noChangeArrowheads="1"/>
            </p:cNvSpPr>
            <p:nvPr/>
          </p:nvSpPr>
          <p:spPr bwMode="auto">
            <a:xfrm>
              <a:off x="5646" y="12702"/>
              <a:ext cx="836" cy="31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Помеха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431" name="Text Box 95"/>
            <p:cNvSpPr txBox="1">
              <a:spLocks noChangeArrowheads="1"/>
            </p:cNvSpPr>
            <p:nvPr/>
          </p:nvSpPr>
          <p:spPr bwMode="auto">
            <a:xfrm>
              <a:off x="5264" y="13592"/>
              <a:ext cx="698" cy="36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Сигнал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430" name="AutoShape 94"/>
            <p:cNvSpPr>
              <a:spLocks noChangeShapeType="1"/>
            </p:cNvSpPr>
            <p:nvPr/>
          </p:nvSpPr>
          <p:spPr bwMode="auto">
            <a:xfrm>
              <a:off x="2615" y="15775"/>
              <a:ext cx="6613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429" name="Text Box 93"/>
            <p:cNvSpPr txBox="1">
              <a:spLocks noChangeArrowheads="1"/>
            </p:cNvSpPr>
            <p:nvPr/>
          </p:nvSpPr>
          <p:spPr bwMode="auto">
            <a:xfrm>
              <a:off x="2992" y="12591"/>
              <a:ext cx="1057" cy="34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q=50 </a:t>
              </a:r>
              <a:r>
                <a:rPr kumimoji="0" lang="en-US" sz="11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ДбГц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428" name="Text Box 92"/>
            <p:cNvSpPr txBox="1">
              <a:spLocks noChangeArrowheads="1"/>
            </p:cNvSpPr>
            <p:nvPr/>
          </p:nvSpPr>
          <p:spPr bwMode="auto">
            <a:xfrm>
              <a:off x="9132" y="12357"/>
              <a:ext cx="337" cy="34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τ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427" name="Text Box 91"/>
            <p:cNvSpPr txBox="1">
              <a:spLocks noChangeArrowheads="1"/>
            </p:cNvSpPr>
            <p:nvPr/>
          </p:nvSpPr>
          <p:spPr bwMode="auto">
            <a:xfrm>
              <a:off x="9130" y="15898"/>
              <a:ext cx="339" cy="34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τ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426" name="AutoShape 90"/>
            <p:cNvSpPr>
              <a:spLocks noChangeShapeType="1"/>
            </p:cNvSpPr>
            <p:nvPr/>
          </p:nvSpPr>
          <p:spPr bwMode="auto">
            <a:xfrm flipH="1">
              <a:off x="2615" y="14607"/>
              <a:ext cx="1642" cy="2"/>
            </a:xfrm>
            <a:prstGeom prst="straightConnector1">
              <a:avLst/>
            </a:prstGeom>
            <a:noFill/>
            <a:ln w="9525">
              <a:solidFill>
                <a:srgbClr val="943634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425" name="AutoShape 89"/>
            <p:cNvSpPr>
              <a:spLocks noChangeShapeType="1"/>
            </p:cNvSpPr>
            <p:nvPr/>
          </p:nvSpPr>
          <p:spPr bwMode="auto">
            <a:xfrm flipV="1">
              <a:off x="9228" y="14494"/>
              <a:ext cx="334" cy="86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118" name="Содержимое 2"/>
          <p:cNvSpPr txBox="1">
            <a:spLocks/>
          </p:cNvSpPr>
          <p:nvPr/>
        </p:nvSpPr>
        <p:spPr>
          <a:xfrm>
            <a:off x="357158" y="5929330"/>
            <a:ext cx="8229600" cy="39051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800100" lvl="1" indent="-342900" algn="ctr">
              <a:spcBef>
                <a:spcPct val="20000"/>
              </a:spcBef>
            </a:pPr>
            <a:r>
              <a:rPr lang="ru-RU" sz="2400" dirty="0" smtClean="0"/>
              <a:t>Корреляционная функция огибающей сигнала и помехи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9" name="Номер слайда 1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8C878-9141-42FE-80C3-ACD043D328F6}" type="slidenum">
              <a:rPr lang="ru-RU" sz="2000" smtClean="0">
                <a:solidFill>
                  <a:schemeClr val="tx1"/>
                </a:solidFill>
              </a:rPr>
              <a:pPr/>
              <a:t>8</a:t>
            </a:fld>
            <a:endParaRPr lang="ru-RU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НАП, как объект воздействия имитационной помехи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742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3318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428736"/>
            <a:ext cx="8143933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8C878-9141-42FE-80C3-ACD043D328F6}" type="slidenum">
              <a:rPr lang="ru-RU" sz="2000" smtClean="0">
                <a:solidFill>
                  <a:schemeClr val="tx1"/>
                </a:solidFill>
              </a:rPr>
              <a:pPr/>
              <a:t>9</a:t>
            </a:fld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214282" y="4714884"/>
            <a:ext cx="8229600" cy="71438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Если в какой-то из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псевдодальностей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произошёл сбой, то невязки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измерений увеличиваются: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28860" y="5572140"/>
            <a:ext cx="4071966" cy="48564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1201</TotalTime>
  <Words>495</Words>
  <Application>Microsoft Office PowerPoint</Application>
  <PresentationFormat>Экран (4:3)</PresentationFormat>
  <Paragraphs>120</Paragraphs>
  <Slides>20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 Разработка метода обнаружения координат источника имитационной помехи. </vt:lpstr>
      <vt:lpstr>Типы исследуемых помех</vt:lpstr>
      <vt:lpstr>Цели и задачи работы</vt:lpstr>
      <vt:lpstr>НАП, как объект воздействия имитационной помехи</vt:lpstr>
      <vt:lpstr>НАП, как объект воздействия имитационной помехи</vt:lpstr>
      <vt:lpstr>НАП, как объект воздействия имитационной помехи</vt:lpstr>
      <vt:lpstr>НАП, как объект воздействия имитационной помехи</vt:lpstr>
      <vt:lpstr>НАП, как объект воздействия имитационной помехи</vt:lpstr>
      <vt:lpstr>НАП, как объект воздействия имитационной помехи</vt:lpstr>
      <vt:lpstr>НАП, как объект воздействия имитационной помехи</vt:lpstr>
      <vt:lpstr>Метод определения координат</vt:lpstr>
      <vt:lpstr>Метод определения координат</vt:lpstr>
      <vt:lpstr>Метод определения координат</vt:lpstr>
      <vt:lpstr>Метод определения координат</vt:lpstr>
      <vt:lpstr>Метод определения координат</vt:lpstr>
      <vt:lpstr>Имитационное моделирование</vt:lpstr>
      <vt:lpstr>Иллюстрация работы модели</vt:lpstr>
      <vt:lpstr>Результаты моделирования</vt:lpstr>
      <vt:lpstr>Результаты моделирования</vt:lpstr>
      <vt:lpstr>Выводы по работе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Пользователь</cp:lastModifiedBy>
  <cp:revision>104</cp:revision>
  <dcterms:created xsi:type="dcterms:W3CDTF">2016-06-16T10:09:46Z</dcterms:created>
  <dcterms:modified xsi:type="dcterms:W3CDTF">2016-06-20T06:49:55Z</dcterms:modified>
</cp:coreProperties>
</file>