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sldIdLst>
    <p:sldId id="256" r:id="rId2"/>
    <p:sldId id="257" r:id="rId3"/>
    <p:sldId id="264" r:id="rId4"/>
    <p:sldId id="263" r:id="rId5"/>
    <p:sldId id="258" r:id="rId6"/>
    <p:sldId id="265" r:id="rId7"/>
    <p:sldId id="260" r:id="rId8"/>
    <p:sldId id="266" r:id="rId9"/>
    <p:sldId id="267" r:id="rId10"/>
    <p:sldId id="268" r:id="rId11"/>
    <p:sldId id="269" r:id="rId12"/>
    <p:sldId id="270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18" Type="http://schemas.openxmlformats.org/officeDocument/2006/relationships/image" Target="../media/image2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17" Type="http://schemas.openxmlformats.org/officeDocument/2006/relationships/image" Target="../media/image27.wmf"/><Relationship Id="rId2" Type="http://schemas.openxmlformats.org/officeDocument/2006/relationships/image" Target="../media/image12.wmf"/><Relationship Id="rId16" Type="http://schemas.openxmlformats.org/officeDocument/2006/relationships/image" Target="../media/image26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image" Target="../media/image57.wmf"/><Relationship Id="rId3" Type="http://schemas.openxmlformats.org/officeDocument/2006/relationships/image" Target="../media/image48.wmf"/><Relationship Id="rId7" Type="http://schemas.openxmlformats.org/officeDocument/2006/relationships/image" Target="../media/image51.wmf"/><Relationship Id="rId12" Type="http://schemas.openxmlformats.org/officeDocument/2006/relationships/image" Target="../media/image56.wmf"/><Relationship Id="rId2" Type="http://schemas.openxmlformats.org/officeDocument/2006/relationships/image" Target="../media/image47.wmf"/><Relationship Id="rId16" Type="http://schemas.openxmlformats.org/officeDocument/2006/relationships/image" Target="../media/image60.wmf"/><Relationship Id="rId1" Type="http://schemas.openxmlformats.org/officeDocument/2006/relationships/image" Target="../media/image46.wmf"/><Relationship Id="rId6" Type="http://schemas.openxmlformats.org/officeDocument/2006/relationships/image" Target="../media/image50.wmf"/><Relationship Id="rId11" Type="http://schemas.openxmlformats.org/officeDocument/2006/relationships/image" Target="../media/image55.wmf"/><Relationship Id="rId5" Type="http://schemas.openxmlformats.org/officeDocument/2006/relationships/image" Target="../media/image14.wmf"/><Relationship Id="rId15" Type="http://schemas.openxmlformats.org/officeDocument/2006/relationships/image" Target="../media/image59.wmf"/><Relationship Id="rId10" Type="http://schemas.openxmlformats.org/officeDocument/2006/relationships/image" Target="../media/image54.wmf"/><Relationship Id="rId4" Type="http://schemas.openxmlformats.org/officeDocument/2006/relationships/image" Target="../media/image49.wmf"/><Relationship Id="rId9" Type="http://schemas.openxmlformats.org/officeDocument/2006/relationships/image" Target="../media/image53.wmf"/><Relationship Id="rId14" Type="http://schemas.openxmlformats.org/officeDocument/2006/relationships/image" Target="../media/image5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387CA-48CD-4577-BB5A-50A28595843E}" type="datetimeFigureOut">
              <a:rPr lang="ru-RU" smtClean="0"/>
              <a:pPr/>
              <a:t>04.03.2013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6CFD5-C60B-4CD0-AF47-8AC4B047F2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oleObject" Target="../embeddings/oleObject50.bin"/><Relationship Id="rId18" Type="http://schemas.openxmlformats.org/officeDocument/2006/relationships/oleObject" Target="../embeddings/oleObject55.bin"/><Relationship Id="rId3" Type="http://schemas.openxmlformats.org/officeDocument/2006/relationships/oleObject" Target="../embeddings/oleObject40.bin"/><Relationship Id="rId21" Type="http://schemas.openxmlformats.org/officeDocument/2006/relationships/oleObject" Target="../embeddings/oleObject58.bin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9.bin"/><Relationship Id="rId17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53.bin"/><Relationship Id="rId20" Type="http://schemas.openxmlformats.org/officeDocument/2006/relationships/oleObject" Target="../embeddings/oleObject57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24" Type="http://schemas.openxmlformats.org/officeDocument/2006/relationships/image" Target="../media/image63.emf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52.bin"/><Relationship Id="rId23" Type="http://schemas.openxmlformats.org/officeDocument/2006/relationships/image" Target="../media/image62.emf"/><Relationship Id="rId10" Type="http://schemas.openxmlformats.org/officeDocument/2006/relationships/oleObject" Target="../embeddings/oleObject47.bin"/><Relationship Id="rId19" Type="http://schemas.openxmlformats.org/officeDocument/2006/relationships/oleObject" Target="../embeddings/oleObject56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Relationship Id="rId14" Type="http://schemas.openxmlformats.org/officeDocument/2006/relationships/oleObject" Target="../embeddings/oleObject51.bin"/><Relationship Id="rId22" Type="http://schemas.openxmlformats.org/officeDocument/2006/relationships/image" Target="../media/image6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emf"/><Relationship Id="rId7" Type="http://schemas.openxmlformats.org/officeDocument/2006/relationships/image" Target="../media/image69.emf"/><Relationship Id="rId2" Type="http://schemas.openxmlformats.org/officeDocument/2006/relationships/image" Target="../media/image6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emf"/><Relationship Id="rId5" Type="http://schemas.openxmlformats.org/officeDocument/2006/relationships/image" Target="../media/image67.emf"/><Relationship Id="rId4" Type="http://schemas.openxmlformats.org/officeDocument/2006/relationships/image" Target="../media/image66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oleObject" Target="../embeddings/oleObject18.bin"/><Relationship Id="rId18" Type="http://schemas.openxmlformats.org/officeDocument/2006/relationships/oleObject" Target="../embeddings/oleObject23.bin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26.bin"/><Relationship Id="rId7" Type="http://schemas.openxmlformats.org/officeDocument/2006/relationships/oleObject" Target="../embeddings/oleObject12.bin"/><Relationship Id="rId12" Type="http://schemas.openxmlformats.org/officeDocument/2006/relationships/oleObject" Target="../embeddings/oleObject17.bin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5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11" Type="http://schemas.openxmlformats.org/officeDocument/2006/relationships/oleObject" Target="../embeddings/oleObject16.bin"/><Relationship Id="rId24" Type="http://schemas.openxmlformats.org/officeDocument/2006/relationships/oleObject" Target="../embeddings/oleObject29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20.bin"/><Relationship Id="rId23" Type="http://schemas.openxmlformats.org/officeDocument/2006/relationships/oleObject" Target="../embeddings/oleObject28.bin"/><Relationship Id="rId10" Type="http://schemas.openxmlformats.org/officeDocument/2006/relationships/oleObject" Target="../embeddings/oleObject15.bin"/><Relationship Id="rId19" Type="http://schemas.openxmlformats.org/officeDocument/2006/relationships/oleObject" Target="../embeddings/oleObject24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Relationship Id="rId14" Type="http://schemas.openxmlformats.org/officeDocument/2006/relationships/oleObject" Target="../embeddings/oleObject19.bin"/><Relationship Id="rId22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10" Type="http://schemas.openxmlformats.org/officeDocument/2006/relationships/image" Target="../media/image36.png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57158" y="996695"/>
            <a:ext cx="8477277" cy="3268289"/>
          </a:xfrm>
        </p:spPr>
        <p:txBody>
          <a:bodyPr>
            <a:norm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Национальный Исследовательский Университет «МЭИ»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афедра радиотехнических систем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МОДЕЛИРОВАНИЕ И ИССЛЕДОВАНИЕ СИСТЕМЫ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ФАПЧ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НАВИГАЦИОННОГО ПРИЕМНИКА СРНС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357694"/>
            <a:ext cx="3810027" cy="1232306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гр. ЭР-20-07  Крупенко О.С.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Научный руководитель: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Замолодчиков В.Н.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00496" y="5929330"/>
            <a:ext cx="9286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Москва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2013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Девятнадцатая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международная научно-технической конференция студентов и аспирантов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“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Радиоэлектроника, электротехника и энергетика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”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4. Влияние отношения сигнал/шум на длительность переходных процессов в ФАПЧ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2692" y="285728"/>
            <a:ext cx="738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Влияние отношения сигнал/шум на характеристики системы ФАПЧ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29520" y="0"/>
            <a:ext cx="1539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(Продолжение)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Documents and Settings\user\Рабочий стол\баклан за выходные\Графики\Перех. процессы\Разный уровень шума\Меняется уровень входного скачка\30 дБГц\1градусы 30дБГц.bmp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0174"/>
            <a:ext cx="407196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Documents and Settings\user\Рабочий стол\баклан за выходные\Графики\Перех. процессы\Разный уровень шума\Меняется уровень входного скачка\30 дБГц\2градусы 30дБГц.bmp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429132"/>
            <a:ext cx="4071965" cy="228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Documents and Settings\user\Рабочий стол\баклан за выходные\Графики\Перех. процессы\Разный уровень шума\Меняется уровень входного скачка\45 дБГц\1градусы 45дБГц.bmp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0127" y="1500174"/>
            <a:ext cx="3905277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C:\Documents and Settings\user\Рабочий стол\баклан за выходные\Графики\Перех. процессы\Разный уровень шума\Меняется уровень входного скачка\45 дБГц\2градусы 45дБГц.bmp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4429132"/>
            <a:ext cx="392909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657215" y="1049521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q =  30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дБГц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43495" y="1049521"/>
            <a:ext cx="1128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q =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дБГц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14612" y="4000504"/>
            <a:ext cx="377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Процесс на выходе дискриминатора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86050" y="1142984"/>
            <a:ext cx="3151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Процесс  ошибки фильтрации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285720" y="500042"/>
            <a:ext cx="3398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Структурная схема системы ФАПЧ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14282" y="142852"/>
            <a:ext cx="83333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Пусть модель объекта имеет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экспоненциально коррелированное ускорение</a:t>
            </a:r>
            <a:r>
              <a:rPr lang="ru-RU" sz="1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(модель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Сингера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715008" y="964389"/>
            <a:ext cx="357190" cy="5000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6858016" y="964389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2" name="Прямая со стрелкой 71"/>
          <p:cNvCxnSpPr>
            <a:stCxn id="70" idx="3"/>
          </p:cNvCxnSpPr>
          <p:nvPr/>
        </p:nvCxnSpPr>
        <p:spPr>
          <a:xfrm>
            <a:off x="6072198" y="121442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Овал 72"/>
          <p:cNvSpPr/>
          <p:nvPr/>
        </p:nvSpPr>
        <p:spPr>
          <a:xfrm>
            <a:off x="6357950" y="1071546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4" name="Прямая соединительная линия 73"/>
          <p:cNvCxnSpPr>
            <a:stCxn id="73" idx="1"/>
            <a:endCxn id="73" idx="5"/>
          </p:cNvCxnSpPr>
          <p:nvPr/>
        </p:nvCxnSpPr>
        <p:spPr>
          <a:xfrm rot="16200000" flipH="1">
            <a:off x="6389336" y="110293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73" idx="3"/>
            <a:endCxn id="73" idx="7"/>
          </p:cNvCxnSpPr>
          <p:nvPr/>
        </p:nvCxnSpPr>
        <p:spPr>
          <a:xfrm rot="5400000" flipH="1" flipV="1">
            <a:off x="6389336" y="110293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>
            <a:endCxn id="71" idx="1"/>
          </p:cNvCxnSpPr>
          <p:nvPr/>
        </p:nvCxnSpPr>
        <p:spPr>
          <a:xfrm>
            <a:off x="6572264" y="121442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Прямоугольник 76"/>
          <p:cNvSpPr/>
          <p:nvPr/>
        </p:nvSpPr>
        <p:spPr>
          <a:xfrm>
            <a:off x="8001024" y="928670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4929190" y="928670"/>
            <a:ext cx="357190" cy="5000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Прямая со стрелкой 78"/>
          <p:cNvCxnSpPr>
            <a:stCxn id="99" idx="3"/>
            <a:endCxn id="78" idx="1"/>
          </p:cNvCxnSpPr>
          <p:nvPr/>
        </p:nvCxnSpPr>
        <p:spPr>
          <a:xfrm>
            <a:off x="4357686" y="1178703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7215206" y="121442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7500958" y="1071546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2" name="Прямая соединительная линия 81"/>
          <p:cNvCxnSpPr>
            <a:stCxn id="81" idx="1"/>
            <a:endCxn id="81" idx="5"/>
          </p:cNvCxnSpPr>
          <p:nvPr/>
        </p:nvCxnSpPr>
        <p:spPr>
          <a:xfrm rot="16200000" flipH="1">
            <a:off x="7532344" y="110293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>
            <a:stCxn id="81" idx="3"/>
            <a:endCxn id="81" idx="7"/>
          </p:cNvCxnSpPr>
          <p:nvPr/>
        </p:nvCxnSpPr>
        <p:spPr>
          <a:xfrm rot="5400000" flipH="1" flipV="1">
            <a:off x="7532344" y="110293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7715272" y="1214422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>
            <a:endCxn id="70" idx="1"/>
          </p:cNvCxnSpPr>
          <p:nvPr/>
        </p:nvCxnSpPr>
        <p:spPr>
          <a:xfrm>
            <a:off x="5286380" y="1214422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Прямоугольник 85"/>
          <p:cNvSpPr/>
          <p:nvPr/>
        </p:nvSpPr>
        <p:spPr>
          <a:xfrm>
            <a:off x="4929190" y="1500174"/>
            <a:ext cx="357190" cy="5000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4929190" y="2071678"/>
            <a:ext cx="357190" cy="5000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8" name="Shape 87"/>
          <p:cNvCxnSpPr>
            <a:stCxn id="86" idx="3"/>
            <a:endCxn id="73" idx="4"/>
          </p:cNvCxnSpPr>
          <p:nvPr/>
        </p:nvCxnSpPr>
        <p:spPr>
          <a:xfrm flipV="1">
            <a:off x="5286380" y="1285860"/>
            <a:ext cx="1178727" cy="46434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88"/>
          <p:cNvCxnSpPr>
            <a:stCxn id="87" idx="3"/>
            <a:endCxn id="81" idx="4"/>
          </p:cNvCxnSpPr>
          <p:nvPr/>
        </p:nvCxnSpPr>
        <p:spPr>
          <a:xfrm flipV="1">
            <a:off x="5286380" y="1285860"/>
            <a:ext cx="2321735" cy="10358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0" name="Объект 89"/>
          <p:cNvGraphicFramePr>
            <a:graphicFrameLocks noChangeAspect="1"/>
          </p:cNvGraphicFramePr>
          <p:nvPr/>
        </p:nvGraphicFramePr>
        <p:xfrm>
          <a:off x="4929190" y="1000109"/>
          <a:ext cx="386322" cy="330201"/>
        </p:xfrm>
        <a:graphic>
          <a:graphicData uri="http://schemas.openxmlformats.org/presentationml/2006/ole">
            <p:oleObj spid="_x0000_s24599" name="Формула" r:id="rId3" imgW="266400" imgH="228600" progId="Equation.3">
              <p:embed/>
            </p:oleObj>
          </a:graphicData>
        </a:graphic>
      </p:graphicFrame>
      <p:graphicFrame>
        <p:nvGraphicFramePr>
          <p:cNvPr id="91" name="Object 3"/>
          <p:cNvGraphicFramePr>
            <a:graphicFrameLocks noChangeAspect="1"/>
          </p:cNvGraphicFramePr>
          <p:nvPr/>
        </p:nvGraphicFramePr>
        <p:xfrm>
          <a:off x="4929190" y="1571613"/>
          <a:ext cx="403283" cy="330197"/>
        </p:xfrm>
        <a:graphic>
          <a:graphicData uri="http://schemas.openxmlformats.org/presentationml/2006/ole">
            <p:oleObj spid="_x0000_s24600" name="Формула" r:id="rId4" imgW="279360" imgH="228600" progId="Equation.3">
              <p:embed/>
            </p:oleObj>
          </a:graphicData>
        </a:graphic>
      </p:graphicFrame>
      <p:graphicFrame>
        <p:nvGraphicFramePr>
          <p:cNvPr id="92" name="Object 4"/>
          <p:cNvGraphicFramePr>
            <a:graphicFrameLocks noChangeAspect="1"/>
          </p:cNvGraphicFramePr>
          <p:nvPr/>
        </p:nvGraphicFramePr>
        <p:xfrm>
          <a:off x="4929190" y="2143117"/>
          <a:ext cx="372050" cy="319080"/>
        </p:xfrm>
        <a:graphic>
          <a:graphicData uri="http://schemas.openxmlformats.org/presentationml/2006/ole">
            <p:oleObj spid="_x0000_s24601" name="Формула" r:id="rId5" imgW="266400" imgH="228600" progId="Equation.3">
              <p:embed/>
            </p:oleObj>
          </a:graphicData>
        </a:graphic>
      </p:graphicFrame>
      <p:graphicFrame>
        <p:nvGraphicFramePr>
          <p:cNvPr id="93" name="Объект 92"/>
          <p:cNvGraphicFramePr>
            <a:graphicFrameLocks noChangeAspect="1"/>
          </p:cNvGraphicFramePr>
          <p:nvPr/>
        </p:nvGraphicFramePr>
        <p:xfrm>
          <a:off x="5699125" y="1000110"/>
          <a:ext cx="420688" cy="433388"/>
        </p:xfrm>
        <a:graphic>
          <a:graphicData uri="http://schemas.openxmlformats.org/presentationml/2006/ole">
            <p:oleObj spid="_x0000_s24602" name="Формула" r:id="rId6" imgW="406080" imgH="419040" progId="Equation.3">
              <p:embed/>
            </p:oleObj>
          </a:graphicData>
        </a:graphic>
      </p:graphicFrame>
      <p:graphicFrame>
        <p:nvGraphicFramePr>
          <p:cNvPr id="94" name="Object 6"/>
          <p:cNvGraphicFramePr>
            <a:graphicFrameLocks noChangeAspect="1"/>
          </p:cNvGraphicFramePr>
          <p:nvPr/>
        </p:nvGraphicFramePr>
        <p:xfrm>
          <a:off x="6959618" y="995349"/>
          <a:ext cx="184150" cy="433387"/>
        </p:xfrm>
        <a:graphic>
          <a:graphicData uri="http://schemas.openxmlformats.org/presentationml/2006/ole">
            <p:oleObj spid="_x0000_s24603" name="Формула" r:id="rId7" imgW="177480" imgH="419040" progId="Equation.3">
              <p:embed/>
            </p:oleObj>
          </a:graphicData>
        </a:graphic>
      </p:graphicFrame>
      <p:graphicFrame>
        <p:nvGraphicFramePr>
          <p:cNvPr id="95" name="Object 7"/>
          <p:cNvGraphicFramePr>
            <a:graphicFrameLocks noChangeAspect="1"/>
          </p:cNvGraphicFramePr>
          <p:nvPr/>
        </p:nvGraphicFramePr>
        <p:xfrm>
          <a:off x="8102626" y="995349"/>
          <a:ext cx="184150" cy="433387"/>
        </p:xfrm>
        <a:graphic>
          <a:graphicData uri="http://schemas.openxmlformats.org/presentationml/2006/ole">
            <p:oleObj spid="_x0000_s24604" name="Формула" r:id="rId8" imgW="177480" imgH="419040" progId="Equation.3">
              <p:embed/>
            </p:oleObj>
          </a:graphicData>
        </a:graphic>
      </p:graphicFrame>
      <p:cxnSp>
        <p:nvCxnSpPr>
          <p:cNvPr id="96" name="Shape 95"/>
          <p:cNvCxnSpPr>
            <a:endCxn id="87" idx="1"/>
          </p:cNvCxnSpPr>
          <p:nvPr/>
        </p:nvCxnSpPr>
        <p:spPr>
          <a:xfrm rot="16200000" flipH="1">
            <a:off x="4161234" y="1553754"/>
            <a:ext cx="1107287" cy="42862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hape 96"/>
          <p:cNvCxnSpPr>
            <a:endCxn id="86" idx="1"/>
          </p:cNvCxnSpPr>
          <p:nvPr/>
        </p:nvCxnSpPr>
        <p:spPr>
          <a:xfrm rot="16200000" flipH="1">
            <a:off x="4446986" y="1268002"/>
            <a:ext cx="535783" cy="42862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hape 97"/>
          <p:cNvCxnSpPr>
            <a:stCxn id="77" idx="3"/>
          </p:cNvCxnSpPr>
          <p:nvPr/>
        </p:nvCxnSpPr>
        <p:spPr>
          <a:xfrm>
            <a:off x="8358214" y="1178703"/>
            <a:ext cx="142877" cy="153591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4000496" y="928670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0" name="Object 6"/>
          <p:cNvGraphicFramePr>
            <a:graphicFrameLocks noChangeAspect="1"/>
          </p:cNvGraphicFramePr>
          <p:nvPr/>
        </p:nvGraphicFramePr>
        <p:xfrm>
          <a:off x="4000496" y="992441"/>
          <a:ext cx="357190" cy="400254"/>
        </p:xfrm>
        <a:graphic>
          <a:graphicData uri="http://schemas.openxmlformats.org/presentationml/2006/ole">
            <p:oleObj spid="_x0000_s24605" name="Формула" r:id="rId9" imgW="215640" imgH="241200" progId="Equation.3">
              <p:embed/>
            </p:oleObj>
          </a:graphicData>
        </a:graphic>
      </p:graphicFrame>
      <p:sp>
        <p:nvSpPr>
          <p:cNvPr id="101" name="Овал 100"/>
          <p:cNvSpPr/>
          <p:nvPr/>
        </p:nvSpPr>
        <p:spPr>
          <a:xfrm>
            <a:off x="2826102" y="1075880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2" name="Прямая соединительная линия 101"/>
          <p:cNvCxnSpPr>
            <a:stCxn id="101" idx="1"/>
            <a:endCxn id="101" idx="5"/>
          </p:cNvCxnSpPr>
          <p:nvPr/>
        </p:nvCxnSpPr>
        <p:spPr>
          <a:xfrm rot="16200000" flipH="1">
            <a:off x="2857488" y="1107266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stCxn id="101" idx="3"/>
            <a:endCxn id="101" idx="7"/>
          </p:cNvCxnSpPr>
          <p:nvPr/>
        </p:nvCxnSpPr>
        <p:spPr>
          <a:xfrm rot="5400000" flipH="1" flipV="1">
            <a:off x="2857488" y="1107266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Прямоугольник 103"/>
          <p:cNvSpPr/>
          <p:nvPr/>
        </p:nvSpPr>
        <p:spPr>
          <a:xfrm>
            <a:off x="785786" y="964390"/>
            <a:ext cx="357190" cy="50006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1428728" y="964390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071670" y="928670"/>
            <a:ext cx="357190" cy="5357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7" name="Объект 106"/>
          <p:cNvGraphicFramePr>
            <a:graphicFrameLocks noChangeAspect="1"/>
          </p:cNvGraphicFramePr>
          <p:nvPr/>
        </p:nvGraphicFramePr>
        <p:xfrm>
          <a:off x="769938" y="1000110"/>
          <a:ext cx="420687" cy="433388"/>
        </p:xfrm>
        <a:graphic>
          <a:graphicData uri="http://schemas.openxmlformats.org/presentationml/2006/ole">
            <p:oleObj spid="_x0000_s24606" name="Формула" r:id="rId10" imgW="406080" imgH="419040" progId="Equation.3">
              <p:embed/>
            </p:oleObj>
          </a:graphicData>
        </a:graphic>
      </p:graphicFrame>
      <p:graphicFrame>
        <p:nvGraphicFramePr>
          <p:cNvPr id="108" name="Object 6"/>
          <p:cNvGraphicFramePr>
            <a:graphicFrameLocks noChangeAspect="1"/>
          </p:cNvGraphicFramePr>
          <p:nvPr/>
        </p:nvGraphicFramePr>
        <p:xfrm>
          <a:off x="1530330" y="995350"/>
          <a:ext cx="184150" cy="433387"/>
        </p:xfrm>
        <a:graphic>
          <a:graphicData uri="http://schemas.openxmlformats.org/presentationml/2006/ole">
            <p:oleObj spid="_x0000_s24607" name="Формула" r:id="rId11" imgW="177480" imgH="419040" progId="Equation.3">
              <p:embed/>
            </p:oleObj>
          </a:graphicData>
        </a:graphic>
      </p:graphicFrame>
      <p:graphicFrame>
        <p:nvGraphicFramePr>
          <p:cNvPr id="109" name="Object 7"/>
          <p:cNvGraphicFramePr>
            <a:graphicFrameLocks noChangeAspect="1"/>
          </p:cNvGraphicFramePr>
          <p:nvPr/>
        </p:nvGraphicFramePr>
        <p:xfrm>
          <a:off x="2173272" y="995350"/>
          <a:ext cx="184150" cy="433387"/>
        </p:xfrm>
        <a:graphic>
          <a:graphicData uri="http://schemas.openxmlformats.org/presentationml/2006/ole">
            <p:oleObj spid="_x0000_s24608" name="Формула" r:id="rId12" imgW="177480" imgH="419040" progId="Equation.3">
              <p:embed/>
            </p:oleObj>
          </a:graphicData>
        </a:graphic>
      </p:graphicFrame>
      <p:cxnSp>
        <p:nvCxnSpPr>
          <p:cNvPr id="110" name="Прямая со стрелкой 109"/>
          <p:cNvCxnSpPr/>
          <p:nvPr/>
        </p:nvCxnSpPr>
        <p:spPr>
          <a:xfrm>
            <a:off x="1142976" y="1178704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 стрелкой 110"/>
          <p:cNvCxnSpPr/>
          <p:nvPr/>
        </p:nvCxnSpPr>
        <p:spPr>
          <a:xfrm>
            <a:off x="1785918" y="1178704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 стрелкой 111"/>
          <p:cNvCxnSpPr/>
          <p:nvPr/>
        </p:nvCxnSpPr>
        <p:spPr>
          <a:xfrm>
            <a:off x="285720" y="1178704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 стрелкой 112"/>
          <p:cNvCxnSpPr>
            <a:stCxn id="106" idx="3"/>
            <a:endCxn id="101" idx="2"/>
          </p:cNvCxnSpPr>
          <p:nvPr/>
        </p:nvCxnSpPr>
        <p:spPr>
          <a:xfrm flipV="1">
            <a:off x="2428860" y="1183037"/>
            <a:ext cx="397242" cy="135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Овал 113"/>
          <p:cNvSpPr/>
          <p:nvPr/>
        </p:nvSpPr>
        <p:spPr>
          <a:xfrm>
            <a:off x="3397606" y="1071546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5" name="Прямая соединительная линия 114"/>
          <p:cNvCxnSpPr>
            <a:stCxn id="114" idx="1"/>
            <a:endCxn id="114" idx="5"/>
          </p:cNvCxnSpPr>
          <p:nvPr/>
        </p:nvCxnSpPr>
        <p:spPr>
          <a:xfrm rot="16200000" flipH="1">
            <a:off x="3428992" y="110293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>
            <a:stCxn id="114" idx="3"/>
            <a:endCxn id="114" idx="7"/>
          </p:cNvCxnSpPr>
          <p:nvPr/>
        </p:nvCxnSpPr>
        <p:spPr>
          <a:xfrm rot="5400000" flipH="1" flipV="1">
            <a:off x="3428992" y="110293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>
            <a:stCxn id="101" idx="6"/>
            <a:endCxn id="114" idx="2"/>
          </p:cNvCxnSpPr>
          <p:nvPr/>
        </p:nvCxnSpPr>
        <p:spPr>
          <a:xfrm flipV="1">
            <a:off x="3040416" y="1178703"/>
            <a:ext cx="357190" cy="4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>
            <a:stCxn id="114" idx="6"/>
            <a:endCxn id="99" idx="1"/>
          </p:cNvCxnSpPr>
          <p:nvPr/>
        </p:nvCxnSpPr>
        <p:spPr>
          <a:xfrm>
            <a:off x="3611920" y="1178703"/>
            <a:ext cx="3885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 rot="5400000">
            <a:off x="3322629" y="892157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0" name="Объект 119"/>
          <p:cNvGraphicFramePr>
            <a:graphicFrameLocks noChangeAspect="1"/>
          </p:cNvGraphicFramePr>
          <p:nvPr/>
        </p:nvGraphicFramePr>
        <p:xfrm>
          <a:off x="3571869" y="714355"/>
          <a:ext cx="285752" cy="387807"/>
        </p:xfrm>
        <a:graphic>
          <a:graphicData uri="http://schemas.openxmlformats.org/presentationml/2006/ole">
            <p:oleObj spid="_x0000_s24609" name="Формула" r:id="rId13" imgW="177480" imgH="241200" progId="Equation.3">
              <p:embed/>
            </p:oleObj>
          </a:graphicData>
        </a:graphic>
      </p:graphicFrame>
      <p:graphicFrame>
        <p:nvGraphicFramePr>
          <p:cNvPr id="121" name="Объект 120"/>
          <p:cNvGraphicFramePr>
            <a:graphicFrameLocks noChangeAspect="1"/>
          </p:cNvGraphicFramePr>
          <p:nvPr/>
        </p:nvGraphicFramePr>
        <p:xfrm>
          <a:off x="357160" y="785794"/>
          <a:ext cx="285751" cy="387804"/>
        </p:xfrm>
        <a:graphic>
          <a:graphicData uri="http://schemas.openxmlformats.org/presentationml/2006/ole">
            <p:oleObj spid="_x0000_s24610" name="Формула" r:id="rId14" imgW="177480" imgH="241200" progId="Equation.3">
              <p:embed/>
            </p:oleObj>
          </a:graphicData>
        </a:graphic>
      </p:graphicFrame>
      <p:graphicFrame>
        <p:nvGraphicFramePr>
          <p:cNvPr id="122" name="Объект 121"/>
          <p:cNvGraphicFramePr>
            <a:graphicFrameLocks noChangeAspect="1"/>
          </p:cNvGraphicFramePr>
          <p:nvPr/>
        </p:nvGraphicFramePr>
        <p:xfrm>
          <a:off x="2560747" y="928670"/>
          <a:ext cx="190745" cy="225426"/>
        </p:xfrm>
        <a:graphic>
          <a:graphicData uri="http://schemas.openxmlformats.org/presentationml/2006/ole">
            <p:oleObj spid="_x0000_s24611" name="Формула" r:id="rId15" imgW="139680" imgH="164880" progId="Equation.3">
              <p:embed/>
            </p:oleObj>
          </a:graphicData>
        </a:graphic>
      </p:graphicFrame>
      <p:graphicFrame>
        <p:nvGraphicFramePr>
          <p:cNvPr id="123" name="Object 15"/>
          <p:cNvGraphicFramePr>
            <a:graphicFrameLocks noChangeAspect="1"/>
          </p:cNvGraphicFramePr>
          <p:nvPr/>
        </p:nvGraphicFramePr>
        <p:xfrm>
          <a:off x="3071803" y="857232"/>
          <a:ext cx="328612" cy="277813"/>
        </p:xfrm>
        <a:graphic>
          <a:graphicData uri="http://schemas.openxmlformats.org/presentationml/2006/ole">
            <p:oleObj spid="_x0000_s24612" name="Формула" r:id="rId16" imgW="241200" imgH="203040" progId="Equation.3">
              <p:embed/>
            </p:oleObj>
          </a:graphicData>
        </a:graphic>
      </p:graphicFrame>
      <p:graphicFrame>
        <p:nvGraphicFramePr>
          <p:cNvPr id="124" name="Object 16"/>
          <p:cNvGraphicFramePr>
            <a:graphicFrameLocks noChangeAspect="1"/>
          </p:cNvGraphicFramePr>
          <p:nvPr/>
        </p:nvGraphicFramePr>
        <p:xfrm>
          <a:off x="3000365" y="1419213"/>
          <a:ext cx="190500" cy="295275"/>
        </p:xfrm>
        <a:graphic>
          <a:graphicData uri="http://schemas.openxmlformats.org/presentationml/2006/ole">
            <p:oleObj spid="_x0000_s24613" name="Формула" r:id="rId17" imgW="139680" imgH="215640" progId="Equation.3">
              <p:embed/>
            </p:oleObj>
          </a:graphicData>
        </a:graphic>
      </p:graphicFrame>
      <p:graphicFrame>
        <p:nvGraphicFramePr>
          <p:cNvPr id="125" name="Object 17"/>
          <p:cNvGraphicFramePr>
            <a:graphicFrameLocks noChangeAspect="1"/>
          </p:cNvGraphicFramePr>
          <p:nvPr/>
        </p:nvGraphicFramePr>
        <p:xfrm>
          <a:off x="1801814" y="808020"/>
          <a:ext cx="207962" cy="192088"/>
        </p:xfrm>
        <a:graphic>
          <a:graphicData uri="http://schemas.openxmlformats.org/presentationml/2006/ole">
            <p:oleObj spid="_x0000_s24614" name="Формула" r:id="rId18" imgW="152280" imgH="139680" progId="Equation.3">
              <p:embed/>
            </p:oleObj>
          </a:graphicData>
        </a:graphic>
      </p:graphicFrame>
      <p:graphicFrame>
        <p:nvGraphicFramePr>
          <p:cNvPr id="126" name="Object 18"/>
          <p:cNvGraphicFramePr>
            <a:graphicFrameLocks noChangeAspect="1"/>
          </p:cNvGraphicFramePr>
          <p:nvPr/>
        </p:nvGraphicFramePr>
        <p:xfrm>
          <a:off x="1185842" y="760416"/>
          <a:ext cx="242887" cy="244475"/>
        </p:xfrm>
        <a:graphic>
          <a:graphicData uri="http://schemas.openxmlformats.org/presentationml/2006/ole">
            <p:oleObj spid="_x0000_s24615" name="Формула" r:id="rId19" imgW="177480" imgH="177480" progId="Equation.3">
              <p:embed/>
            </p:oleObj>
          </a:graphicData>
        </a:graphic>
      </p:graphicFrame>
      <p:cxnSp>
        <p:nvCxnSpPr>
          <p:cNvPr id="127" name="Shape 126"/>
          <p:cNvCxnSpPr>
            <a:endCxn id="101" idx="4"/>
          </p:cNvCxnSpPr>
          <p:nvPr/>
        </p:nvCxnSpPr>
        <p:spPr>
          <a:xfrm rot="10800000">
            <a:off x="2933259" y="1290194"/>
            <a:ext cx="5567832" cy="142442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8" name="Объект 127"/>
          <p:cNvGraphicFramePr>
            <a:graphicFrameLocks noChangeAspect="1"/>
          </p:cNvGraphicFramePr>
          <p:nvPr/>
        </p:nvGraphicFramePr>
        <p:xfrm>
          <a:off x="2428860" y="2786058"/>
          <a:ext cx="3187700" cy="431800"/>
        </p:xfrm>
        <a:graphic>
          <a:graphicData uri="http://schemas.openxmlformats.org/presentationml/2006/ole">
            <p:oleObj spid="_x0000_s24616" name="Формула" r:id="rId20" imgW="3187440" imgH="431640" progId="Equation.3">
              <p:embed/>
            </p:oleObj>
          </a:graphicData>
        </a:graphic>
      </p:graphicFrame>
      <p:graphicFrame>
        <p:nvGraphicFramePr>
          <p:cNvPr id="24619" name="Object 43"/>
          <p:cNvGraphicFramePr>
            <a:graphicFrameLocks noChangeAspect="1"/>
          </p:cNvGraphicFramePr>
          <p:nvPr/>
        </p:nvGraphicFramePr>
        <p:xfrm>
          <a:off x="2541588" y="3357563"/>
          <a:ext cx="3708400" cy="457200"/>
        </p:xfrm>
        <a:graphic>
          <a:graphicData uri="http://schemas.openxmlformats.org/presentationml/2006/ole">
            <p:oleObj spid="_x0000_s24619" name="Формула" r:id="rId21" imgW="3708360" imgH="457200" progId="Equation.3">
              <p:embed/>
            </p:oleObj>
          </a:graphicData>
        </a:graphic>
      </p:graphicFrame>
      <p:sp>
        <p:nvSpPr>
          <p:cNvPr id="132" name="TextBox 131"/>
          <p:cNvSpPr txBox="1"/>
          <p:nvPr/>
        </p:nvSpPr>
        <p:spPr>
          <a:xfrm>
            <a:off x="285720" y="4080695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подвижных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объектов                       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285720" y="2857496"/>
            <a:ext cx="1979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Коэффициент передачи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85720" y="3429000"/>
            <a:ext cx="1774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Полоса пропускания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3214678" y="4071942"/>
            <a:ext cx="2928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объектов со средней подвижностью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6286512" y="4080695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Для объектов с большой динамикой                       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626" name="Picture 50"/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-214346" y="4536279"/>
            <a:ext cx="3309974" cy="2321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627" name="Picture 51"/>
          <p:cNvPicPr>
            <a:picLocks noChangeAspect="1" noChangeArrowheads="1"/>
          </p:cNvPicPr>
          <p:nvPr/>
        </p:nvPicPr>
        <p:blipFill>
          <a:blip r:embed="rId23" cstate="print"/>
          <a:srcRect/>
          <a:stretch>
            <a:fillRect/>
          </a:stretch>
        </p:blipFill>
        <p:spPr bwMode="auto">
          <a:xfrm>
            <a:off x="2928926" y="4500570"/>
            <a:ext cx="3190865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628" name="Picture 52"/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5929322" y="4500570"/>
            <a:ext cx="3214678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6" name="TextBox 145"/>
          <p:cNvSpPr txBox="1"/>
          <p:nvPr/>
        </p:nvSpPr>
        <p:spPr>
          <a:xfrm>
            <a:off x="2928926" y="3857628"/>
            <a:ext cx="328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Полоса пропускания системы ФАПЧ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1142976" y="4295009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= 0.01 Гц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071934" y="4295009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= 0.2 Гц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7000892" y="4295009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= 10 Гц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428604"/>
            <a:ext cx="24288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подвижные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объекты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428604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Объекты со средней подвижностью                      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6512" y="428604"/>
            <a:ext cx="2286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Объекты с большой динамикой                        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38159" y="1214422"/>
            <a:ext cx="3524275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42908" y="4143380"/>
            <a:ext cx="3524288" cy="2714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123947"/>
            <a:ext cx="3645437" cy="2734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1214422"/>
            <a:ext cx="357190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488" y="4123946"/>
            <a:ext cx="3454935" cy="2734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12" name="Picture 1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86050" y="1214421"/>
            <a:ext cx="3669249" cy="275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1142976" y="642918"/>
            <a:ext cx="1000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= 0.01 Гц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71934" y="64291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= 0.2 Гц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00892" y="642918"/>
            <a:ext cx="8572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= 10 Гц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142852"/>
            <a:ext cx="92869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СКО оценки фазы и частоты для случаев дельта и экспоненциально коррелированного ускорений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71868" y="928670"/>
            <a:ext cx="2271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СКО оценки фазы сигнала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3835603"/>
            <a:ext cx="2827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СКО оценки частоты сигнала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2786050" y="214290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642918"/>
            <a:ext cx="857255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 модуляции навигационных сигналов не влияет на характеристики системы ФАПЧ.</a:t>
            </a:r>
          </a:p>
          <a:p>
            <a:pPr marL="342900" lvl="0" indent="-3429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    Увеличение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уровня шума на входе системы ФАПЧ приводит к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ужению полосы пропускания системы ФАПЧ;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Увеличению ошибки оценки фазы и частоты системы;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Увеличению длительности переходного процесса в системе ФАПЧ.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Использование уточненной модели фильтра при экспоненциально коррелированном ускорении позволяет уменьшить погрешность определения оценок фазы и частоты для объектов, обладающих большой динамикой движения.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объектов использование уточненной модели преимущества не дает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объектов с большой динамикой движения использование модели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Сингера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дает уточнение в среднем 5-7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(отношение сигнал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шум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45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дБГц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СКО ускорения 50 м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^2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0626" y="428604"/>
            <a:ext cx="828680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Постановка задачи:</a:t>
            </a:r>
          </a:p>
          <a:p>
            <a:pPr algn="just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 структурой и характеристиками сигналов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BPSK(n)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BOC(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n,m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0" lvl="0" indent="-457200" algn="just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Построение математической модели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радионавигационных сигналов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ФАПЧ</a:t>
            </a:r>
          </a:p>
          <a:p>
            <a:pPr marL="457200" lvl="0" indent="-4572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влияния отношения сигнал/шум на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дискриминационную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флуктуационную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характеристики ФД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величину ошибок оценок параметров сигнала (фазы и частоты)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величину полосы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пропускани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системы ФАПЧ</a:t>
            </a:r>
          </a:p>
          <a:p>
            <a:pPr marL="800100" lvl="1" indent="-3429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длительность переходных процессов в ФАПЧ</a:t>
            </a:r>
          </a:p>
          <a:p>
            <a:pPr marL="457200" lvl="0" indent="-457200" algn="just"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влияния экспоненциально коррелированной модели изменения ускорения на: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полосу пропускания системы ФАПЧ</a:t>
            </a:r>
          </a:p>
          <a:p>
            <a:pPr marL="914400" lvl="1" indent="-457200" algn="just">
              <a:buFont typeface="Arial" pitchFamily="34" charset="0"/>
              <a:buChar char="•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СКО оценок фазы и частоты сигнала.</a:t>
            </a:r>
          </a:p>
          <a:p>
            <a:pPr marL="800100" lvl="1" indent="-342900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7356" y="0"/>
            <a:ext cx="5015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Структура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BPSK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BOC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-сигналов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rot="5400000" flipH="1" flipV="1">
            <a:off x="-250065" y="1107289"/>
            <a:ext cx="2071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785786" y="1143008"/>
            <a:ext cx="335758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785786" y="500066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5400000">
            <a:off x="500034" y="1214446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214414" y="1928826"/>
            <a:ext cx="1214446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1714480" y="1214446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428860" y="500066"/>
            <a:ext cx="71438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428860" y="1214446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143240" y="1928826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571868" y="500066"/>
            <a:ext cx="35719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857488" y="1214446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000496" y="114300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785786" y="150019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57224" y="157163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g(t)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596" y="4286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-250065" y="3393305"/>
            <a:ext cx="2071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85786" y="3429024"/>
            <a:ext cx="335758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500034" y="350046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1714480" y="350046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2428860" y="350046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2857488" y="350046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71934" y="3214686"/>
            <a:ext cx="24878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57488" y="2286016"/>
            <a:ext cx="34657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14282" y="2285992"/>
            <a:ext cx="518091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v(t)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8596" y="2714644"/>
            <a:ext cx="30168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rot="5400000">
            <a:off x="14363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21507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28651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35795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42939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57226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64370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71514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78658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85801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92945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100089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5400000">
            <a:off x="107233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rot="5400000">
            <a:off x="114377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>
            <a:off x="121520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128664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142952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135808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rot="5400000">
            <a:off x="150096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157239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rot="5400000">
            <a:off x="164383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>
            <a:off x="178671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rot="5400000">
            <a:off x="185815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>
            <a:off x="192958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200102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rot="5400000">
            <a:off x="207246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5400000">
            <a:off x="214390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221534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228677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235821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250109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257253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264396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271540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278684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285828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2929720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3001158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rot="5400000">
            <a:off x="3072596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3144034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>
            <a:off x="3215472" y="3499668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10800000">
            <a:off x="785786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rot="10800000">
            <a:off x="928662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 rot="10800000">
            <a:off x="1071538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rot="10800000">
            <a:off x="1214414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10800000">
            <a:off x="1357290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rot="10800000">
            <a:off x="1500166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rot="10800000">
            <a:off x="1643042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10800000">
            <a:off x="1785918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rot="10800000">
            <a:off x="1928794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rot="10800000">
            <a:off x="2071670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10800000">
            <a:off x="2214546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0800000">
            <a:off x="2357422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10800000">
            <a:off x="2500298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>
            <a:off x="2643174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10800000">
            <a:off x="2786050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10800000">
            <a:off x="2928926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10800000">
            <a:off x="3071802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10800000">
            <a:off x="3214678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0800000">
            <a:off x="3357554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10800000">
            <a:off x="3500430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10800000">
            <a:off x="3643306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0800000">
            <a:off x="3786182" y="278608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10800000">
            <a:off x="857224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10800000">
            <a:off x="1000100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rot="10800000">
            <a:off x="1142976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rot="10800000">
            <a:off x="1285852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10800000">
            <a:off x="1428728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rot="10800000">
            <a:off x="1571604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rot="10800000">
            <a:off x="1714480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rot="10800000">
            <a:off x="1857356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rot="10800000">
            <a:off x="2000232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rot="10800000">
            <a:off x="2143108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10800000">
            <a:off x="2285984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rot="10800000">
            <a:off x="2428860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10800000">
            <a:off x="2571736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10800000">
            <a:off x="2714612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10800000">
            <a:off x="2857488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10800000">
            <a:off x="3000364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10800000">
            <a:off x="3143240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10800000">
            <a:off x="3286116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10800000">
            <a:off x="3428992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10800000">
            <a:off x="3571868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10800000">
            <a:off x="3714744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rot="10800000">
            <a:off x="3857620" y="4214842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/>
          <p:nvPr/>
        </p:nvCxnSpPr>
        <p:spPr>
          <a:xfrm>
            <a:off x="2571736" y="2571768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5400000" flipH="1" flipV="1">
            <a:off x="2643174" y="264320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5400000" flipH="1" flipV="1">
            <a:off x="2715406" y="264241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rot="10800000" flipV="1">
            <a:off x="2857488" y="2571768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1785918" y="2357454"/>
            <a:ext cx="42351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9" name="Прямая со стрелкой 118"/>
          <p:cNvCxnSpPr/>
          <p:nvPr/>
        </p:nvCxnSpPr>
        <p:spPr>
          <a:xfrm>
            <a:off x="1428728" y="2643206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/>
          <p:nvPr/>
        </p:nvCxnSpPr>
        <p:spPr>
          <a:xfrm rot="10800000" flipV="1">
            <a:off x="1785918" y="2643206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5400000" flipH="1" flipV="1">
            <a:off x="1500960" y="264241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5400000" flipH="1" flipV="1">
            <a:off x="1643836" y="2642412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357158" y="1714488"/>
            <a:ext cx="372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57158" y="4000504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5" name="Прямая со стрелкой 124"/>
          <p:cNvCxnSpPr/>
          <p:nvPr/>
        </p:nvCxnSpPr>
        <p:spPr>
          <a:xfrm rot="5400000" flipH="1" flipV="1">
            <a:off x="-250065" y="5607859"/>
            <a:ext cx="207170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/>
          <p:nvPr/>
        </p:nvCxnSpPr>
        <p:spPr>
          <a:xfrm>
            <a:off x="785786" y="5643578"/>
            <a:ext cx="335758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4071934" y="5314085"/>
            <a:ext cx="24878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857488" y="4500570"/>
            <a:ext cx="346570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4500570"/>
            <a:ext cx="85722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дк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(t)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428596" y="4929198"/>
            <a:ext cx="301686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1" name="Прямая соединительная линия 130"/>
          <p:cNvCxnSpPr/>
          <p:nvPr/>
        </p:nvCxnSpPr>
        <p:spPr>
          <a:xfrm rot="5400000">
            <a:off x="14363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Прямая соединительная линия 131"/>
          <p:cNvCxnSpPr/>
          <p:nvPr/>
        </p:nvCxnSpPr>
        <p:spPr>
          <a:xfrm rot="5400000">
            <a:off x="21507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единительная линия 132"/>
          <p:cNvCxnSpPr/>
          <p:nvPr/>
        </p:nvCxnSpPr>
        <p:spPr>
          <a:xfrm rot="5400000">
            <a:off x="28651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единительная линия 133"/>
          <p:cNvCxnSpPr/>
          <p:nvPr/>
        </p:nvCxnSpPr>
        <p:spPr>
          <a:xfrm rot="5400000">
            <a:off x="35795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 rot="5400000">
            <a:off x="42939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единительная линия 135"/>
          <p:cNvCxnSpPr/>
          <p:nvPr/>
        </p:nvCxnSpPr>
        <p:spPr>
          <a:xfrm rot="5400000">
            <a:off x="57226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 rot="5400000">
            <a:off x="64370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 rot="5400000">
            <a:off x="71514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 rot="5400000">
            <a:off x="78658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rot="5400000">
            <a:off x="85801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единительная линия 140"/>
          <p:cNvCxnSpPr/>
          <p:nvPr/>
        </p:nvCxnSpPr>
        <p:spPr>
          <a:xfrm rot="5400000">
            <a:off x="92945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 rot="5400000">
            <a:off x="100089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единительная линия 142"/>
          <p:cNvCxnSpPr/>
          <p:nvPr/>
        </p:nvCxnSpPr>
        <p:spPr>
          <a:xfrm rot="5400000">
            <a:off x="107233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единительная линия 143"/>
          <p:cNvCxnSpPr/>
          <p:nvPr/>
        </p:nvCxnSpPr>
        <p:spPr>
          <a:xfrm rot="5400000">
            <a:off x="114377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 rot="5400000">
            <a:off x="121520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единительная линия 145"/>
          <p:cNvCxnSpPr/>
          <p:nvPr/>
        </p:nvCxnSpPr>
        <p:spPr>
          <a:xfrm rot="5400000">
            <a:off x="128664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единительная линия 146"/>
          <p:cNvCxnSpPr/>
          <p:nvPr/>
        </p:nvCxnSpPr>
        <p:spPr>
          <a:xfrm rot="5400000">
            <a:off x="142952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 rot="5400000">
            <a:off x="135808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 rot="5400000">
            <a:off x="150096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 rot="5400000">
            <a:off x="157239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 rot="5400000">
            <a:off x="164383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единительная линия 151"/>
          <p:cNvCxnSpPr/>
          <p:nvPr/>
        </p:nvCxnSpPr>
        <p:spPr>
          <a:xfrm rot="5400000">
            <a:off x="178671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 rot="5400000">
            <a:off x="185815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единительная линия 153"/>
          <p:cNvCxnSpPr/>
          <p:nvPr/>
        </p:nvCxnSpPr>
        <p:spPr>
          <a:xfrm rot="5400000">
            <a:off x="192958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 rot="5400000">
            <a:off x="200102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единительная линия 155"/>
          <p:cNvCxnSpPr/>
          <p:nvPr/>
        </p:nvCxnSpPr>
        <p:spPr>
          <a:xfrm rot="5400000">
            <a:off x="207246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 rot="5400000">
            <a:off x="214390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 rot="5400000">
            <a:off x="221534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rot="5400000">
            <a:off x="228677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единительная линия 159"/>
          <p:cNvCxnSpPr/>
          <p:nvPr/>
        </p:nvCxnSpPr>
        <p:spPr>
          <a:xfrm rot="5400000">
            <a:off x="235821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rot="5400000">
            <a:off x="250109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 rot="5400000">
            <a:off x="257253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единительная линия 162"/>
          <p:cNvCxnSpPr/>
          <p:nvPr/>
        </p:nvCxnSpPr>
        <p:spPr>
          <a:xfrm rot="5400000">
            <a:off x="264396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rot="5400000">
            <a:off x="271540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 rot="5400000">
            <a:off x="278684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Прямая соединительная линия 165"/>
          <p:cNvCxnSpPr/>
          <p:nvPr/>
        </p:nvCxnSpPr>
        <p:spPr>
          <a:xfrm rot="5400000">
            <a:off x="2929720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Прямая соединительная линия 166"/>
          <p:cNvCxnSpPr/>
          <p:nvPr/>
        </p:nvCxnSpPr>
        <p:spPr>
          <a:xfrm rot="5400000">
            <a:off x="3001158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единительная линия 167"/>
          <p:cNvCxnSpPr/>
          <p:nvPr/>
        </p:nvCxnSpPr>
        <p:spPr>
          <a:xfrm rot="5400000">
            <a:off x="3072596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Прямая соединительная линия 168"/>
          <p:cNvCxnSpPr/>
          <p:nvPr/>
        </p:nvCxnSpPr>
        <p:spPr>
          <a:xfrm rot="5400000">
            <a:off x="3144034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единительная линия 169"/>
          <p:cNvCxnSpPr/>
          <p:nvPr/>
        </p:nvCxnSpPr>
        <p:spPr>
          <a:xfrm rot="5400000">
            <a:off x="3215472" y="5714222"/>
            <a:ext cx="142876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 rot="10800000">
            <a:off x="785786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 rot="10800000">
            <a:off x="928662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 rot="10800000">
            <a:off x="1071538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 rot="10800000">
            <a:off x="1214414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 rot="10800000">
            <a:off x="1285852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 rot="10800000">
            <a:off x="1428728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 rot="10800000">
            <a:off x="1571604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 rot="10800000">
            <a:off x="1714480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 rot="10800000">
            <a:off x="1857356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 rot="10800000">
            <a:off x="2000232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 rot="10800000">
            <a:off x="2143108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 rot="10800000">
            <a:off x="2285984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rot="10800000">
            <a:off x="2500298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 rot="10800000">
            <a:off x="2643174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 rot="10800000">
            <a:off x="2786050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rot="10800000">
            <a:off x="2928926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rot="10800000">
            <a:off x="3071802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 rot="10800000">
            <a:off x="3143240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rot="10800000">
            <a:off x="3286116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 rot="10800000">
            <a:off x="3428992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 rot="10800000">
            <a:off x="3643306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rot="10800000">
            <a:off x="3786182" y="500063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единительная линия 192"/>
          <p:cNvCxnSpPr/>
          <p:nvPr/>
        </p:nvCxnSpPr>
        <p:spPr>
          <a:xfrm rot="10800000">
            <a:off x="857224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 rot="10800000">
            <a:off x="1000100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 rot="10800000">
            <a:off x="1142976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единительная линия 195"/>
          <p:cNvCxnSpPr/>
          <p:nvPr/>
        </p:nvCxnSpPr>
        <p:spPr>
          <a:xfrm rot="10800000">
            <a:off x="1357290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Прямая соединительная линия 196"/>
          <p:cNvCxnSpPr/>
          <p:nvPr/>
        </p:nvCxnSpPr>
        <p:spPr>
          <a:xfrm rot="10800000">
            <a:off x="1500166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/>
          <p:cNvCxnSpPr/>
          <p:nvPr/>
        </p:nvCxnSpPr>
        <p:spPr>
          <a:xfrm rot="10800000">
            <a:off x="1643042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Прямая соединительная линия 198"/>
          <p:cNvCxnSpPr/>
          <p:nvPr/>
        </p:nvCxnSpPr>
        <p:spPr>
          <a:xfrm rot="10800000">
            <a:off x="1785918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Прямая соединительная линия 199"/>
          <p:cNvCxnSpPr/>
          <p:nvPr/>
        </p:nvCxnSpPr>
        <p:spPr>
          <a:xfrm rot="10800000">
            <a:off x="1928794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Прямая соединительная линия 200"/>
          <p:cNvCxnSpPr/>
          <p:nvPr/>
        </p:nvCxnSpPr>
        <p:spPr>
          <a:xfrm rot="10800000">
            <a:off x="2071670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Прямая соединительная линия 201"/>
          <p:cNvCxnSpPr/>
          <p:nvPr/>
        </p:nvCxnSpPr>
        <p:spPr>
          <a:xfrm rot="10800000">
            <a:off x="2214546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/>
          <p:cNvCxnSpPr/>
          <p:nvPr/>
        </p:nvCxnSpPr>
        <p:spPr>
          <a:xfrm rot="10800000">
            <a:off x="2357422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Прямая соединительная линия 203"/>
          <p:cNvCxnSpPr/>
          <p:nvPr/>
        </p:nvCxnSpPr>
        <p:spPr>
          <a:xfrm rot="10800000">
            <a:off x="2428860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/>
          <p:cNvCxnSpPr/>
          <p:nvPr/>
        </p:nvCxnSpPr>
        <p:spPr>
          <a:xfrm rot="10800000">
            <a:off x="2571736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Прямая соединительная линия 205"/>
          <p:cNvCxnSpPr/>
          <p:nvPr/>
        </p:nvCxnSpPr>
        <p:spPr>
          <a:xfrm rot="10800000">
            <a:off x="2714612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Прямая соединительная линия 206"/>
          <p:cNvCxnSpPr/>
          <p:nvPr/>
        </p:nvCxnSpPr>
        <p:spPr>
          <a:xfrm rot="10800000">
            <a:off x="2857488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Прямая соединительная линия 207"/>
          <p:cNvCxnSpPr/>
          <p:nvPr/>
        </p:nvCxnSpPr>
        <p:spPr>
          <a:xfrm rot="10800000">
            <a:off x="3000364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Прямая соединительная линия 208"/>
          <p:cNvCxnSpPr/>
          <p:nvPr/>
        </p:nvCxnSpPr>
        <p:spPr>
          <a:xfrm rot="10800000">
            <a:off x="3214678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Прямая соединительная линия 209"/>
          <p:cNvCxnSpPr/>
          <p:nvPr/>
        </p:nvCxnSpPr>
        <p:spPr>
          <a:xfrm rot="10800000">
            <a:off x="3357554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Прямая соединительная линия 210"/>
          <p:cNvCxnSpPr/>
          <p:nvPr/>
        </p:nvCxnSpPr>
        <p:spPr>
          <a:xfrm rot="10800000">
            <a:off x="3500430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Прямая соединительная линия 211"/>
          <p:cNvCxnSpPr/>
          <p:nvPr/>
        </p:nvCxnSpPr>
        <p:spPr>
          <a:xfrm rot="10800000">
            <a:off x="3571868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Прямая соединительная линия 212"/>
          <p:cNvCxnSpPr/>
          <p:nvPr/>
        </p:nvCxnSpPr>
        <p:spPr>
          <a:xfrm rot="10800000">
            <a:off x="3714744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Прямая соединительная линия 213"/>
          <p:cNvCxnSpPr/>
          <p:nvPr/>
        </p:nvCxnSpPr>
        <p:spPr>
          <a:xfrm rot="10800000">
            <a:off x="3857620" y="6429396"/>
            <a:ext cx="7143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Прямая со стрелкой 214"/>
          <p:cNvCxnSpPr/>
          <p:nvPr/>
        </p:nvCxnSpPr>
        <p:spPr>
          <a:xfrm>
            <a:off x="2571736" y="4786322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Прямая соединительная линия 215"/>
          <p:cNvCxnSpPr/>
          <p:nvPr/>
        </p:nvCxnSpPr>
        <p:spPr>
          <a:xfrm rot="5400000" flipH="1" flipV="1">
            <a:off x="2643174" y="4857760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Прямая соединительная линия 216"/>
          <p:cNvCxnSpPr/>
          <p:nvPr/>
        </p:nvCxnSpPr>
        <p:spPr>
          <a:xfrm rot="5400000" flipH="1" flipV="1">
            <a:off x="2715406" y="485696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 стрелкой 217"/>
          <p:cNvCxnSpPr/>
          <p:nvPr/>
        </p:nvCxnSpPr>
        <p:spPr>
          <a:xfrm rot="10800000" flipV="1">
            <a:off x="2857488" y="4786322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/>
          <p:cNvSpPr txBox="1"/>
          <p:nvPr/>
        </p:nvSpPr>
        <p:spPr>
          <a:xfrm>
            <a:off x="1785918" y="4572008"/>
            <a:ext cx="42351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0" name="Прямая со стрелкой 219"/>
          <p:cNvCxnSpPr/>
          <p:nvPr/>
        </p:nvCxnSpPr>
        <p:spPr>
          <a:xfrm>
            <a:off x="1428728" y="4857760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Прямая со стрелкой 220"/>
          <p:cNvCxnSpPr/>
          <p:nvPr/>
        </p:nvCxnSpPr>
        <p:spPr>
          <a:xfrm rot="10800000" flipV="1">
            <a:off x="1785918" y="4857760"/>
            <a:ext cx="21431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Прямая соединительная линия 221"/>
          <p:cNvCxnSpPr/>
          <p:nvPr/>
        </p:nvCxnSpPr>
        <p:spPr>
          <a:xfrm rot="5400000" flipH="1" flipV="1">
            <a:off x="1500960" y="485696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Прямая соединительная линия 222"/>
          <p:cNvCxnSpPr/>
          <p:nvPr/>
        </p:nvCxnSpPr>
        <p:spPr>
          <a:xfrm rot="5400000" flipH="1" flipV="1">
            <a:off x="1643836" y="4856966"/>
            <a:ext cx="28575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xtBox 223"/>
          <p:cNvSpPr txBox="1"/>
          <p:nvPr/>
        </p:nvSpPr>
        <p:spPr>
          <a:xfrm>
            <a:off x="357158" y="621508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5" name="Прямая соединительная линия 224"/>
          <p:cNvCxnSpPr/>
          <p:nvPr/>
        </p:nvCxnSpPr>
        <p:spPr>
          <a:xfrm rot="5400000">
            <a:off x="-1142246" y="4285462"/>
            <a:ext cx="4714908" cy="1588"/>
          </a:xfrm>
          <a:prstGeom prst="line">
            <a:avLst/>
          </a:prstGeom>
          <a:ln>
            <a:solidFill>
              <a:schemeClr val="tx2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Прямая соединительная линия 225"/>
          <p:cNvCxnSpPr/>
          <p:nvPr/>
        </p:nvCxnSpPr>
        <p:spPr>
          <a:xfrm rot="5400000">
            <a:off x="71406" y="4286256"/>
            <a:ext cx="4714908" cy="1588"/>
          </a:xfrm>
          <a:prstGeom prst="line">
            <a:avLst/>
          </a:prstGeom>
          <a:ln>
            <a:solidFill>
              <a:schemeClr val="tx2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Прямая соединительная линия 226"/>
          <p:cNvCxnSpPr/>
          <p:nvPr/>
        </p:nvCxnSpPr>
        <p:spPr>
          <a:xfrm rot="5400000">
            <a:off x="785786" y="4286256"/>
            <a:ext cx="4714908" cy="1588"/>
          </a:xfrm>
          <a:prstGeom prst="line">
            <a:avLst/>
          </a:prstGeom>
          <a:ln>
            <a:solidFill>
              <a:schemeClr val="tx2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/>
          <p:cNvCxnSpPr/>
          <p:nvPr/>
        </p:nvCxnSpPr>
        <p:spPr>
          <a:xfrm rot="5400000">
            <a:off x="1214414" y="4286256"/>
            <a:ext cx="4714908" cy="1588"/>
          </a:xfrm>
          <a:prstGeom prst="line">
            <a:avLst/>
          </a:prstGeom>
          <a:ln>
            <a:solidFill>
              <a:schemeClr val="tx2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Прямоугольник 228"/>
          <p:cNvSpPr/>
          <p:nvPr/>
        </p:nvSpPr>
        <p:spPr>
          <a:xfrm>
            <a:off x="4429124" y="428604"/>
            <a:ext cx="4509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BPSK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phase shift keying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бинарная (двоичная) фазовая манипуляция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4429124" y="1000108"/>
            <a:ext cx="443518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Форма записи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BPSK(f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BPSK(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где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длительность символа псевдослучайной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последовательности (ПСП);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частота ПСП;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частота опорного сигнала.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1" name="Прямоугольник 230"/>
          <p:cNvSpPr/>
          <p:nvPr/>
        </p:nvSpPr>
        <p:spPr>
          <a:xfrm>
            <a:off x="4500562" y="4429132"/>
            <a:ext cx="40927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BOC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binary offset carrier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Бинарная модуляция с помощью МПСП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4429124" y="5000636"/>
            <a:ext cx="4341125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Форма записи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BOC(f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или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BOC(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коэффициент кратности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меандровых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импульсов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/f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3" name="Прямоугольник 232"/>
          <p:cNvSpPr/>
          <p:nvPr/>
        </p:nvSpPr>
        <p:spPr>
          <a:xfrm>
            <a:off x="4500562" y="2714620"/>
            <a:ext cx="32635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Меандровая псевдослучайная</a:t>
            </a:r>
          </a:p>
          <a:p>
            <a:pPr algn="ct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последовательность (МПСП)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4643438" y="3286124"/>
            <a:ext cx="3404137" cy="89255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период следования меандра;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длительность символа меандра;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 частота следования меандра.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14314"/>
            <a:ext cx="66372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Осциллограммы сигналов.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Корреляционная характеристика сигналов.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4762533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81467" y="1857364"/>
            <a:ext cx="4762533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142976" y="1285860"/>
            <a:ext cx="2821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Сигнал с модуляцией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BOC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14942" y="1285860"/>
            <a:ext cx="2923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Сигнал с модуляцией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BPSK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2942628"/>
            <a:ext cx="2829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Фазовый дискриминатор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28860" y="214290"/>
            <a:ext cx="4333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Обобщенная структура системы ФАПЧ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28794" y="1000108"/>
            <a:ext cx="1143008" cy="4286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9058" y="1000108"/>
            <a:ext cx="1143008" cy="4286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ФНЧ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28794" y="1696628"/>
            <a:ext cx="1143008" cy="42862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ОГ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5287" y="839372"/>
            <a:ext cx="7537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вх(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,ф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>
            <a:stCxn id="6" idx="3"/>
            <a:endCxn id="7" idx="1"/>
          </p:cNvCxnSpPr>
          <p:nvPr/>
        </p:nvCxnSpPr>
        <p:spPr>
          <a:xfrm>
            <a:off x="3071802" y="1214423"/>
            <a:ext cx="857256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hape 10"/>
          <p:cNvCxnSpPr>
            <a:stCxn id="7" idx="2"/>
            <a:endCxn id="8" idx="3"/>
          </p:cNvCxnSpPr>
          <p:nvPr/>
        </p:nvCxnSpPr>
        <p:spPr>
          <a:xfrm rot="5400000">
            <a:off x="3545080" y="955459"/>
            <a:ext cx="482207" cy="142876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0"/>
            <a:endCxn id="6" idx="2"/>
          </p:cNvCxnSpPr>
          <p:nvPr/>
        </p:nvCxnSpPr>
        <p:spPr>
          <a:xfrm rot="5400000" flipH="1" flipV="1">
            <a:off x="2366353" y="1562219"/>
            <a:ext cx="267893" cy="2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6" idx="1"/>
          </p:cNvCxnSpPr>
          <p:nvPr/>
        </p:nvCxnSpPr>
        <p:spPr>
          <a:xfrm rot="16200000" flipH="1">
            <a:off x="1456269" y="741896"/>
            <a:ext cx="21389" cy="9236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1802" y="857232"/>
            <a:ext cx="6751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д(Δф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>
            <a:stCxn id="7" idx="3"/>
          </p:cNvCxnSpPr>
          <p:nvPr/>
        </p:nvCxnSpPr>
        <p:spPr>
          <a:xfrm>
            <a:off x="5072066" y="1214422"/>
            <a:ext cx="78581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24179" y="1410876"/>
            <a:ext cx="328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5551" y="1410876"/>
            <a:ext cx="7681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оп(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t,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24179" y="1339438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˜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072066" y="857232"/>
            <a:ext cx="328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72066" y="78579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ˆ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00562" y="1571612"/>
            <a:ext cx="328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ф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00562" y="1500174"/>
            <a:ext cx="261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˜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024046" y="3969549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024046" y="4880383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548055" y="3969549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548055" y="4880383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167318" y="3969549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th(*)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67318" y="4880383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x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3833807" y="3969549"/>
          <a:ext cx="660400" cy="385763"/>
        </p:xfrm>
        <a:graphic>
          <a:graphicData uri="http://schemas.openxmlformats.org/presentationml/2006/ole">
            <p:oleObj spid="_x0000_s2050" name="Формула" r:id="rId3" imgW="291973" imgH="431613" progId="Equation.3">
              <p:embed/>
            </p:oleObj>
          </a:graphicData>
        </a:graphic>
      </p:graphicFrame>
      <p:graphicFrame>
        <p:nvGraphicFramePr>
          <p:cNvPr id="30" name="Object 6"/>
          <p:cNvGraphicFramePr>
            <a:graphicFrameLocks noChangeAspect="1"/>
          </p:cNvGraphicFramePr>
          <p:nvPr/>
        </p:nvGraphicFramePr>
        <p:xfrm>
          <a:off x="3833807" y="4880384"/>
          <a:ext cx="660400" cy="385763"/>
        </p:xfrm>
        <a:graphic>
          <a:graphicData uri="http://schemas.openxmlformats.org/presentationml/2006/ole">
            <p:oleObj spid="_x0000_s2051" name="Формула" r:id="rId4" imgW="291973" imgH="431613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6596078" y="4880383"/>
            <a:ext cx="952507" cy="37505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-1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 стрелкой 31"/>
          <p:cNvCxnSpPr>
            <a:endCxn id="23" idx="1"/>
          </p:cNvCxnSpPr>
          <p:nvPr/>
        </p:nvCxnSpPr>
        <p:spPr>
          <a:xfrm>
            <a:off x="1452541" y="4157074"/>
            <a:ext cx="571504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23" idx="3"/>
            <a:endCxn id="25" idx="1"/>
          </p:cNvCxnSpPr>
          <p:nvPr/>
        </p:nvCxnSpPr>
        <p:spPr>
          <a:xfrm>
            <a:off x="2976551" y="4157074"/>
            <a:ext cx="571504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endCxn id="24" idx="1"/>
          </p:cNvCxnSpPr>
          <p:nvPr/>
        </p:nvCxnSpPr>
        <p:spPr>
          <a:xfrm>
            <a:off x="1452541" y="5067908"/>
            <a:ext cx="571504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4" idx="3"/>
            <a:endCxn id="26" idx="1"/>
          </p:cNvCxnSpPr>
          <p:nvPr/>
        </p:nvCxnSpPr>
        <p:spPr>
          <a:xfrm>
            <a:off x="2976551" y="5067908"/>
            <a:ext cx="571504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28" idx="3"/>
            <a:endCxn id="31" idx="1"/>
          </p:cNvCxnSpPr>
          <p:nvPr/>
        </p:nvCxnSpPr>
        <p:spPr>
          <a:xfrm>
            <a:off x="6119825" y="5067908"/>
            <a:ext cx="476253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25" idx="3"/>
            <a:endCxn id="27" idx="1"/>
          </p:cNvCxnSpPr>
          <p:nvPr/>
        </p:nvCxnSpPr>
        <p:spPr>
          <a:xfrm>
            <a:off x="4500563" y="4157074"/>
            <a:ext cx="666755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26" idx="3"/>
            <a:endCxn id="28" idx="1"/>
          </p:cNvCxnSpPr>
          <p:nvPr/>
        </p:nvCxnSpPr>
        <p:spPr>
          <a:xfrm>
            <a:off x="4500563" y="5067908"/>
            <a:ext cx="666755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7" idx="2"/>
            <a:endCxn id="28" idx="0"/>
          </p:cNvCxnSpPr>
          <p:nvPr/>
        </p:nvCxnSpPr>
        <p:spPr>
          <a:xfrm rot="5400000">
            <a:off x="5375679" y="4612027"/>
            <a:ext cx="535785" cy="2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endCxn id="24" idx="2"/>
          </p:cNvCxnSpPr>
          <p:nvPr/>
        </p:nvCxnSpPr>
        <p:spPr>
          <a:xfrm rot="5400000" flipH="1" flipV="1">
            <a:off x="2312774" y="5442495"/>
            <a:ext cx="375050" cy="2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23" idx="0"/>
          </p:cNvCxnSpPr>
          <p:nvPr/>
        </p:nvCxnSpPr>
        <p:spPr>
          <a:xfrm rot="5400000">
            <a:off x="2339564" y="3808351"/>
            <a:ext cx="321471" cy="21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739085" y="4529088"/>
            <a:ext cx="1143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дф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95813" y="380881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95813" y="4719647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81037" y="5764429"/>
            <a:ext cx="2220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Квадратурный коррелятор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85786" y="3299818"/>
            <a:ext cx="19869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Синфазный коррелятор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Прямая со стрелкой 46"/>
          <p:cNvCxnSpPr>
            <a:stCxn id="31" idx="3"/>
          </p:cNvCxnSpPr>
          <p:nvPr/>
        </p:nvCxnSpPr>
        <p:spPr>
          <a:xfrm>
            <a:off x="7548583" y="5067908"/>
            <a:ext cx="857256" cy="11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00300" y="3487342"/>
            <a:ext cx="1858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h(t-t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k_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cos(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ог_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595551" y="5362589"/>
            <a:ext cx="1819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h(t-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ог_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0036" y="4264230"/>
            <a:ext cx="80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y(t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k-1,l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rot="10800000">
            <a:off x="785787" y="4612490"/>
            <a:ext cx="666755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rot="5400000" flipH="1" flipV="1">
            <a:off x="1453005" y="4183399"/>
            <a:ext cx="1191" cy="21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rot="5400000">
            <a:off x="970334" y="4612027"/>
            <a:ext cx="964413" cy="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663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Дискриминационная и флуктуационная характеристики  фазового дискриминатора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000232" y="1000108"/>
          <a:ext cx="1636714" cy="277657"/>
        </p:xfrm>
        <a:graphic>
          <a:graphicData uri="http://schemas.openxmlformats.org/presentationml/2006/ole">
            <p:oleObj spid="_x0000_s17410" name="Формула" r:id="rId3" imgW="1422360" imgH="241200" progId="Equation.3">
              <p:embed/>
            </p:oleObj>
          </a:graphicData>
        </a:graphic>
      </p:graphicFrame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6" y="3268264"/>
            <a:ext cx="4500594" cy="337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65152" y="3268264"/>
            <a:ext cx="440744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57158" y="978083"/>
            <a:ext cx="15339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Алгоритм работы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571480"/>
            <a:ext cx="60011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Дискриминатор, оптимальный при малом отношении сигнал/шум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285984" y="1420801"/>
          <a:ext cx="3930650" cy="293687"/>
        </p:xfrm>
        <a:graphic>
          <a:graphicData uri="http://schemas.openxmlformats.org/presentationml/2006/ole">
            <p:oleObj spid="_x0000_s17414" name="Формула" r:id="rId6" imgW="3416040" imgH="2538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57158" y="1285860"/>
            <a:ext cx="177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Дискриминационная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характеристика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857356" y="1847850"/>
          <a:ext cx="2571750" cy="293688"/>
        </p:xfrm>
        <a:graphic>
          <a:graphicData uri="http://schemas.openxmlformats.org/presentationml/2006/ole">
            <p:oleObj spid="_x0000_s17415" name="Формула" r:id="rId7" imgW="2234880" imgH="2538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7158" y="1834210"/>
            <a:ext cx="12002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Крутизна ДХ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2000232" y="2132013"/>
          <a:ext cx="2454275" cy="587375"/>
        </p:xfrm>
        <a:graphic>
          <a:graphicData uri="http://schemas.openxmlformats.org/presentationml/2006/ole">
            <p:oleObj spid="_x0000_s17416" name="Формула" r:id="rId8" imgW="2133360" imgH="50796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357158" y="2143116"/>
            <a:ext cx="1462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Флуктуационная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характеристика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7158" y="2714620"/>
            <a:ext cx="17765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Эквивалентный шум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7" name="Object 9"/>
          <p:cNvGraphicFramePr>
            <a:graphicFrameLocks noChangeAspect="1"/>
          </p:cNvGraphicFramePr>
          <p:nvPr/>
        </p:nvGraphicFramePr>
        <p:xfrm>
          <a:off x="2287586" y="2779713"/>
          <a:ext cx="2070100" cy="254000"/>
        </p:xfrm>
        <a:graphic>
          <a:graphicData uri="http://schemas.openxmlformats.org/presentationml/2006/ole">
            <p:oleObj spid="_x0000_s17417" name="Формула" r:id="rId9" imgW="20700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5715007" y="1107265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858015" y="1107265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" name="Прямая со стрелкой 19"/>
          <p:cNvCxnSpPr>
            <a:stCxn id="17" idx="3"/>
          </p:cNvCxnSpPr>
          <p:nvPr/>
        </p:nvCxnSpPr>
        <p:spPr>
          <a:xfrm>
            <a:off x="6072197" y="135729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Овал 22"/>
          <p:cNvSpPr/>
          <p:nvPr/>
        </p:nvSpPr>
        <p:spPr>
          <a:xfrm>
            <a:off x="6357949" y="1214422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>
            <a:stCxn id="23" idx="1"/>
            <a:endCxn id="23" idx="5"/>
          </p:cNvCxnSpPr>
          <p:nvPr/>
        </p:nvCxnSpPr>
        <p:spPr>
          <a:xfrm rot="16200000" flipH="1">
            <a:off x="6389335" y="1245808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3" idx="3"/>
            <a:endCxn id="23" idx="7"/>
          </p:cNvCxnSpPr>
          <p:nvPr/>
        </p:nvCxnSpPr>
        <p:spPr>
          <a:xfrm rot="5400000" flipH="1" flipV="1">
            <a:off x="6389335" y="1245808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8" idx="1"/>
          </p:cNvCxnSpPr>
          <p:nvPr/>
        </p:nvCxnSpPr>
        <p:spPr>
          <a:xfrm>
            <a:off x="6572263" y="135729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8001023" y="1071546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4929189" y="1071546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1" name="Прямая со стрелкой 40"/>
          <p:cNvCxnSpPr>
            <a:stCxn id="95" idx="3"/>
            <a:endCxn id="36" idx="1"/>
          </p:cNvCxnSpPr>
          <p:nvPr/>
        </p:nvCxnSpPr>
        <p:spPr>
          <a:xfrm>
            <a:off x="4357685" y="1321579"/>
            <a:ext cx="571504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215205" y="135729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7500957" y="1214422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4" name="Прямая соединительная линия 43"/>
          <p:cNvCxnSpPr>
            <a:stCxn id="43" idx="1"/>
            <a:endCxn id="43" idx="5"/>
          </p:cNvCxnSpPr>
          <p:nvPr/>
        </p:nvCxnSpPr>
        <p:spPr>
          <a:xfrm rot="16200000" flipH="1">
            <a:off x="7532343" y="1245808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43" idx="3"/>
            <a:endCxn id="43" idx="7"/>
          </p:cNvCxnSpPr>
          <p:nvPr/>
        </p:nvCxnSpPr>
        <p:spPr>
          <a:xfrm rot="5400000" flipH="1" flipV="1">
            <a:off x="7532343" y="1245808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7715271" y="1357298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17" idx="1"/>
          </p:cNvCxnSpPr>
          <p:nvPr/>
        </p:nvCxnSpPr>
        <p:spPr>
          <a:xfrm>
            <a:off x="5286379" y="1357298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4929189" y="1643050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4929189" y="2214554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Shape 57"/>
          <p:cNvCxnSpPr>
            <a:stCxn id="55" idx="3"/>
            <a:endCxn id="23" idx="4"/>
          </p:cNvCxnSpPr>
          <p:nvPr/>
        </p:nvCxnSpPr>
        <p:spPr>
          <a:xfrm flipV="1">
            <a:off x="5286379" y="1428736"/>
            <a:ext cx="1178727" cy="464347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hape 59"/>
          <p:cNvCxnSpPr>
            <a:stCxn id="56" idx="3"/>
            <a:endCxn id="43" idx="4"/>
          </p:cNvCxnSpPr>
          <p:nvPr/>
        </p:nvCxnSpPr>
        <p:spPr>
          <a:xfrm flipV="1">
            <a:off x="5286379" y="1428736"/>
            <a:ext cx="2321735" cy="103585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Объект 65"/>
          <p:cNvGraphicFramePr>
            <a:graphicFrameLocks noChangeAspect="1"/>
          </p:cNvGraphicFramePr>
          <p:nvPr/>
        </p:nvGraphicFramePr>
        <p:xfrm>
          <a:off x="4929189" y="1142984"/>
          <a:ext cx="357190" cy="401839"/>
        </p:xfrm>
        <a:graphic>
          <a:graphicData uri="http://schemas.openxmlformats.org/presentationml/2006/ole">
            <p:oleObj spid="_x0000_s23554" name="Формула" r:id="rId3" imgW="203040" imgH="2286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918089" y="1725616"/>
          <a:ext cx="379412" cy="379412"/>
        </p:xfrm>
        <a:graphic>
          <a:graphicData uri="http://schemas.openxmlformats.org/presentationml/2006/ole">
            <p:oleObj spid="_x0000_s23555" name="Формула" r:id="rId4" imgW="215640" imgH="21564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951426" y="2286002"/>
          <a:ext cx="334963" cy="379412"/>
        </p:xfrm>
        <a:graphic>
          <a:graphicData uri="http://schemas.openxmlformats.org/presentationml/2006/ole">
            <p:oleObj spid="_x0000_s23556" name="Формула" r:id="rId5" imgW="190440" imgH="215640" progId="Equation.3">
              <p:embed/>
            </p:oleObj>
          </a:graphicData>
        </a:graphic>
      </p:graphicFrame>
      <p:graphicFrame>
        <p:nvGraphicFramePr>
          <p:cNvPr id="67" name="Объект 66"/>
          <p:cNvGraphicFramePr>
            <a:graphicFrameLocks noChangeAspect="1"/>
          </p:cNvGraphicFramePr>
          <p:nvPr/>
        </p:nvGraphicFramePr>
        <p:xfrm>
          <a:off x="5816751" y="1142984"/>
          <a:ext cx="184007" cy="433731"/>
        </p:xfrm>
        <a:graphic>
          <a:graphicData uri="http://schemas.openxmlformats.org/presentationml/2006/ole">
            <p:oleObj spid="_x0000_s23557" name="Формула" r:id="rId6" imgW="177480" imgH="419040" progId="Equation.3">
              <p:embed/>
            </p:oleObj>
          </a:graphicData>
        </a:graphic>
      </p:graphicFrame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959617" y="1138225"/>
          <a:ext cx="184150" cy="433387"/>
        </p:xfrm>
        <a:graphic>
          <a:graphicData uri="http://schemas.openxmlformats.org/presentationml/2006/ole">
            <p:oleObj spid="_x0000_s23558" name="Формула" r:id="rId7" imgW="177480" imgH="419040" progId="Equation.3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8102625" y="1138225"/>
          <a:ext cx="184150" cy="433387"/>
        </p:xfrm>
        <a:graphic>
          <a:graphicData uri="http://schemas.openxmlformats.org/presentationml/2006/ole">
            <p:oleObj spid="_x0000_s23559" name="Формула" r:id="rId8" imgW="177480" imgH="419040" progId="Equation.3">
              <p:embed/>
            </p:oleObj>
          </a:graphicData>
        </a:graphic>
      </p:graphicFrame>
      <p:cxnSp>
        <p:nvCxnSpPr>
          <p:cNvPr id="88" name="Shape 87"/>
          <p:cNvCxnSpPr>
            <a:endCxn id="56" idx="1"/>
          </p:cNvCxnSpPr>
          <p:nvPr/>
        </p:nvCxnSpPr>
        <p:spPr>
          <a:xfrm rot="16200000" flipH="1">
            <a:off x="4161233" y="1696630"/>
            <a:ext cx="1107287" cy="42862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hape 90"/>
          <p:cNvCxnSpPr>
            <a:endCxn id="55" idx="1"/>
          </p:cNvCxnSpPr>
          <p:nvPr/>
        </p:nvCxnSpPr>
        <p:spPr>
          <a:xfrm rot="16200000" flipH="1">
            <a:off x="4446985" y="1410878"/>
            <a:ext cx="535783" cy="42862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hape 93"/>
          <p:cNvCxnSpPr>
            <a:stCxn id="35" idx="3"/>
          </p:cNvCxnSpPr>
          <p:nvPr/>
        </p:nvCxnSpPr>
        <p:spPr>
          <a:xfrm>
            <a:off x="8358213" y="1321579"/>
            <a:ext cx="142877" cy="153591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Прямоугольник 94"/>
          <p:cNvSpPr/>
          <p:nvPr/>
        </p:nvSpPr>
        <p:spPr>
          <a:xfrm>
            <a:off x="4000495" y="1071546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1" name="Object 6"/>
          <p:cNvGraphicFramePr>
            <a:graphicFrameLocks noChangeAspect="1"/>
          </p:cNvGraphicFramePr>
          <p:nvPr/>
        </p:nvGraphicFramePr>
        <p:xfrm>
          <a:off x="4000495" y="1135317"/>
          <a:ext cx="357190" cy="400254"/>
        </p:xfrm>
        <a:graphic>
          <a:graphicData uri="http://schemas.openxmlformats.org/presentationml/2006/ole">
            <p:oleObj spid="_x0000_s23560" name="Формула" r:id="rId9" imgW="215640" imgH="241200" progId="Equation.3">
              <p:embed/>
            </p:oleObj>
          </a:graphicData>
        </a:graphic>
      </p:graphicFrame>
      <p:sp>
        <p:nvSpPr>
          <p:cNvPr id="102" name="Овал 101"/>
          <p:cNvSpPr/>
          <p:nvPr/>
        </p:nvSpPr>
        <p:spPr>
          <a:xfrm>
            <a:off x="2826101" y="1218756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3" name="Прямая соединительная линия 102"/>
          <p:cNvCxnSpPr>
            <a:stCxn id="102" idx="1"/>
            <a:endCxn id="102" idx="5"/>
          </p:cNvCxnSpPr>
          <p:nvPr/>
        </p:nvCxnSpPr>
        <p:spPr>
          <a:xfrm rot="16200000" flipH="1">
            <a:off x="2857487" y="125014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>
            <a:stCxn id="102" idx="3"/>
            <a:endCxn id="102" idx="7"/>
          </p:cNvCxnSpPr>
          <p:nvPr/>
        </p:nvCxnSpPr>
        <p:spPr>
          <a:xfrm rot="5400000" flipH="1" flipV="1">
            <a:off x="2857487" y="1250142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Прямоугольник 106"/>
          <p:cNvSpPr/>
          <p:nvPr/>
        </p:nvSpPr>
        <p:spPr>
          <a:xfrm>
            <a:off x="785785" y="1107266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1428727" y="1107266"/>
            <a:ext cx="357190" cy="50006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2071669" y="1071546"/>
            <a:ext cx="357190" cy="53578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1" name="Объект 120"/>
          <p:cNvGraphicFramePr>
            <a:graphicFrameLocks noChangeAspect="1"/>
          </p:cNvGraphicFramePr>
          <p:nvPr/>
        </p:nvGraphicFramePr>
        <p:xfrm>
          <a:off x="887529" y="1142985"/>
          <a:ext cx="184007" cy="433731"/>
        </p:xfrm>
        <a:graphic>
          <a:graphicData uri="http://schemas.openxmlformats.org/presentationml/2006/ole">
            <p:oleObj spid="_x0000_s23561" name="Формула" r:id="rId10" imgW="177480" imgH="419040" progId="Equation.3">
              <p:embed/>
            </p:oleObj>
          </a:graphicData>
        </a:graphic>
      </p:graphicFrame>
      <p:graphicFrame>
        <p:nvGraphicFramePr>
          <p:cNvPr id="122" name="Object 6"/>
          <p:cNvGraphicFramePr>
            <a:graphicFrameLocks noChangeAspect="1"/>
          </p:cNvGraphicFramePr>
          <p:nvPr/>
        </p:nvGraphicFramePr>
        <p:xfrm>
          <a:off x="1530329" y="1138226"/>
          <a:ext cx="184150" cy="433387"/>
        </p:xfrm>
        <a:graphic>
          <a:graphicData uri="http://schemas.openxmlformats.org/presentationml/2006/ole">
            <p:oleObj spid="_x0000_s23562" name="Формула" r:id="rId11" imgW="177480" imgH="419040" progId="Equation.3">
              <p:embed/>
            </p:oleObj>
          </a:graphicData>
        </a:graphic>
      </p:graphicFrame>
      <p:graphicFrame>
        <p:nvGraphicFramePr>
          <p:cNvPr id="123" name="Object 7"/>
          <p:cNvGraphicFramePr>
            <a:graphicFrameLocks noChangeAspect="1"/>
          </p:cNvGraphicFramePr>
          <p:nvPr/>
        </p:nvGraphicFramePr>
        <p:xfrm>
          <a:off x="2173271" y="1138226"/>
          <a:ext cx="184150" cy="433387"/>
        </p:xfrm>
        <a:graphic>
          <a:graphicData uri="http://schemas.openxmlformats.org/presentationml/2006/ole">
            <p:oleObj spid="_x0000_s23563" name="Формула" r:id="rId12" imgW="177480" imgH="419040" progId="Equation.3">
              <p:embed/>
            </p:oleObj>
          </a:graphicData>
        </a:graphic>
      </p:graphicFrame>
      <p:cxnSp>
        <p:nvCxnSpPr>
          <p:cNvPr id="135" name="Прямая со стрелкой 134"/>
          <p:cNvCxnSpPr/>
          <p:nvPr/>
        </p:nvCxnSpPr>
        <p:spPr>
          <a:xfrm>
            <a:off x="1142975" y="132158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>
            <a:off x="1785917" y="1321580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>
            <a:off x="285719" y="1321580"/>
            <a:ext cx="50006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>
            <a:stCxn id="114" idx="3"/>
            <a:endCxn id="102" idx="2"/>
          </p:cNvCxnSpPr>
          <p:nvPr/>
        </p:nvCxnSpPr>
        <p:spPr>
          <a:xfrm flipV="1">
            <a:off x="2428859" y="1325913"/>
            <a:ext cx="397242" cy="135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Овал 142"/>
          <p:cNvSpPr/>
          <p:nvPr/>
        </p:nvSpPr>
        <p:spPr>
          <a:xfrm>
            <a:off x="3397605" y="1214422"/>
            <a:ext cx="214314" cy="21431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4" name="Прямая соединительная линия 143"/>
          <p:cNvCxnSpPr>
            <a:stCxn id="143" idx="1"/>
            <a:endCxn id="143" idx="5"/>
          </p:cNvCxnSpPr>
          <p:nvPr/>
        </p:nvCxnSpPr>
        <p:spPr>
          <a:xfrm rot="16200000" flipH="1">
            <a:off x="3428991" y="1245808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>
            <a:stCxn id="143" idx="3"/>
            <a:endCxn id="143" idx="7"/>
          </p:cNvCxnSpPr>
          <p:nvPr/>
        </p:nvCxnSpPr>
        <p:spPr>
          <a:xfrm rot="5400000" flipH="1" flipV="1">
            <a:off x="3428991" y="1245808"/>
            <a:ext cx="151542" cy="1515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>
            <a:stCxn id="102" idx="6"/>
            <a:endCxn id="143" idx="2"/>
          </p:cNvCxnSpPr>
          <p:nvPr/>
        </p:nvCxnSpPr>
        <p:spPr>
          <a:xfrm flipV="1">
            <a:off x="3040415" y="1321579"/>
            <a:ext cx="357190" cy="43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 стрелкой 147"/>
          <p:cNvCxnSpPr>
            <a:stCxn id="143" idx="6"/>
            <a:endCxn id="95" idx="1"/>
          </p:cNvCxnSpPr>
          <p:nvPr/>
        </p:nvCxnSpPr>
        <p:spPr>
          <a:xfrm>
            <a:off x="3611919" y="1321579"/>
            <a:ext cx="38857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/>
          <p:nvPr/>
        </p:nvCxnSpPr>
        <p:spPr>
          <a:xfrm rot="5400000">
            <a:off x="3322628" y="1035033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5" name="Объект 154"/>
          <p:cNvGraphicFramePr>
            <a:graphicFrameLocks noChangeAspect="1"/>
          </p:cNvGraphicFramePr>
          <p:nvPr/>
        </p:nvGraphicFramePr>
        <p:xfrm>
          <a:off x="3571868" y="857231"/>
          <a:ext cx="285752" cy="387807"/>
        </p:xfrm>
        <a:graphic>
          <a:graphicData uri="http://schemas.openxmlformats.org/presentationml/2006/ole">
            <p:oleObj spid="_x0000_s23564" name="Формула" r:id="rId13" imgW="177480" imgH="241200" progId="Equation.3">
              <p:embed/>
            </p:oleObj>
          </a:graphicData>
        </a:graphic>
      </p:graphicFrame>
      <p:graphicFrame>
        <p:nvGraphicFramePr>
          <p:cNvPr id="156" name="Объект 155"/>
          <p:cNvGraphicFramePr>
            <a:graphicFrameLocks noChangeAspect="1"/>
          </p:cNvGraphicFramePr>
          <p:nvPr/>
        </p:nvGraphicFramePr>
        <p:xfrm>
          <a:off x="357159" y="928670"/>
          <a:ext cx="285751" cy="387804"/>
        </p:xfrm>
        <a:graphic>
          <a:graphicData uri="http://schemas.openxmlformats.org/presentationml/2006/ole">
            <p:oleObj spid="_x0000_s23565" name="Формула" r:id="rId14" imgW="177480" imgH="241200" progId="Equation.3">
              <p:embed/>
            </p:oleObj>
          </a:graphicData>
        </a:graphic>
      </p:graphicFrame>
      <p:graphicFrame>
        <p:nvGraphicFramePr>
          <p:cNvPr id="157" name="Объект 156"/>
          <p:cNvGraphicFramePr>
            <a:graphicFrameLocks noChangeAspect="1"/>
          </p:cNvGraphicFramePr>
          <p:nvPr/>
        </p:nvGraphicFramePr>
        <p:xfrm>
          <a:off x="2560746" y="1071546"/>
          <a:ext cx="190745" cy="225426"/>
        </p:xfrm>
        <a:graphic>
          <a:graphicData uri="http://schemas.openxmlformats.org/presentationml/2006/ole">
            <p:oleObj spid="_x0000_s23566" name="Формула" r:id="rId15" imgW="139680" imgH="164880" progId="Equation.3">
              <p:embed/>
            </p:oleObj>
          </a:graphicData>
        </a:graphic>
      </p:graphicFrame>
      <p:graphicFrame>
        <p:nvGraphicFramePr>
          <p:cNvPr id="23567" name="Object 15"/>
          <p:cNvGraphicFramePr>
            <a:graphicFrameLocks noChangeAspect="1"/>
          </p:cNvGraphicFramePr>
          <p:nvPr/>
        </p:nvGraphicFramePr>
        <p:xfrm>
          <a:off x="3071802" y="1000108"/>
          <a:ext cx="328612" cy="277813"/>
        </p:xfrm>
        <a:graphic>
          <a:graphicData uri="http://schemas.openxmlformats.org/presentationml/2006/ole">
            <p:oleObj spid="_x0000_s23567" name="Формула" r:id="rId16" imgW="241200" imgH="203040" progId="Equation.3">
              <p:embed/>
            </p:oleObj>
          </a:graphicData>
        </a:graphic>
      </p:graphicFrame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3000364" y="1562089"/>
          <a:ext cx="190500" cy="295275"/>
        </p:xfrm>
        <a:graphic>
          <a:graphicData uri="http://schemas.openxmlformats.org/presentationml/2006/ole">
            <p:oleObj spid="_x0000_s23568" name="Формула" r:id="rId17" imgW="139680" imgH="215640" progId="Equation.3">
              <p:embed/>
            </p:oleObj>
          </a:graphicData>
        </a:graphic>
      </p:graphicFrame>
      <p:graphicFrame>
        <p:nvGraphicFramePr>
          <p:cNvPr id="23569" name="Object 17"/>
          <p:cNvGraphicFramePr>
            <a:graphicFrameLocks noChangeAspect="1"/>
          </p:cNvGraphicFramePr>
          <p:nvPr/>
        </p:nvGraphicFramePr>
        <p:xfrm>
          <a:off x="1801813" y="950896"/>
          <a:ext cx="207962" cy="192088"/>
        </p:xfrm>
        <a:graphic>
          <a:graphicData uri="http://schemas.openxmlformats.org/presentationml/2006/ole">
            <p:oleObj spid="_x0000_s23569" name="Формула" r:id="rId18" imgW="152280" imgH="139680" progId="Equation.3">
              <p:embed/>
            </p:oleObj>
          </a:graphicData>
        </a:graphic>
      </p:graphicFrame>
      <p:graphicFrame>
        <p:nvGraphicFramePr>
          <p:cNvPr id="23570" name="Object 18"/>
          <p:cNvGraphicFramePr>
            <a:graphicFrameLocks noChangeAspect="1"/>
          </p:cNvGraphicFramePr>
          <p:nvPr/>
        </p:nvGraphicFramePr>
        <p:xfrm>
          <a:off x="1185841" y="903292"/>
          <a:ext cx="242887" cy="244475"/>
        </p:xfrm>
        <a:graphic>
          <a:graphicData uri="http://schemas.openxmlformats.org/presentationml/2006/ole">
            <p:oleObj spid="_x0000_s23570" name="Формула" r:id="rId19" imgW="177480" imgH="177480" progId="Equation.3">
              <p:embed/>
            </p:oleObj>
          </a:graphicData>
        </a:graphic>
      </p:graphicFrame>
      <p:cxnSp>
        <p:nvCxnSpPr>
          <p:cNvPr id="170" name="Shape 169"/>
          <p:cNvCxnSpPr>
            <a:endCxn id="102" idx="4"/>
          </p:cNvCxnSpPr>
          <p:nvPr/>
        </p:nvCxnSpPr>
        <p:spPr>
          <a:xfrm rot="10800000">
            <a:off x="2933258" y="1433070"/>
            <a:ext cx="5567832" cy="142442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357158" y="428604"/>
            <a:ext cx="3398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Структурная схема системы ФАПЧ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2" name="Object 6"/>
          <p:cNvGraphicFramePr>
            <a:graphicFrameLocks noChangeAspect="1"/>
          </p:cNvGraphicFramePr>
          <p:nvPr/>
        </p:nvGraphicFramePr>
        <p:xfrm>
          <a:off x="6773861" y="3071810"/>
          <a:ext cx="966109" cy="338138"/>
        </p:xfrm>
        <a:graphic>
          <a:graphicData uri="http://schemas.openxmlformats.org/presentationml/2006/ole">
            <p:oleObj spid="_x0000_s23571" name="Формула" r:id="rId20" imgW="761760" imgH="266400" progId="Equation.3">
              <p:embed/>
            </p:oleObj>
          </a:graphicData>
        </a:graphic>
      </p:graphicFrame>
      <p:sp>
        <p:nvSpPr>
          <p:cNvPr id="173" name="TextBox 172"/>
          <p:cNvSpPr txBox="1"/>
          <p:nvPr/>
        </p:nvSpPr>
        <p:spPr>
          <a:xfrm>
            <a:off x="285720" y="3071811"/>
            <a:ext cx="7500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Спектральная плотность шума наблюдения приведенного ко входу системы ФАПЧ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" name="Object 7"/>
          <p:cNvGraphicFramePr>
            <a:graphicFrameLocks noChangeAspect="1"/>
          </p:cNvGraphicFramePr>
          <p:nvPr/>
        </p:nvGraphicFramePr>
        <p:xfrm>
          <a:off x="3302002" y="3714753"/>
          <a:ext cx="1627188" cy="403225"/>
        </p:xfrm>
        <a:graphic>
          <a:graphicData uri="http://schemas.openxmlformats.org/presentationml/2006/ole">
            <p:oleObj spid="_x0000_s23572" name="Формула" r:id="rId21" imgW="1282680" imgH="317160" progId="Equation.3">
              <p:embed/>
            </p:oleObj>
          </a:graphicData>
        </a:graphic>
      </p:graphicFrame>
      <p:graphicFrame>
        <p:nvGraphicFramePr>
          <p:cNvPr id="175" name="Object 8"/>
          <p:cNvGraphicFramePr>
            <a:graphicFrameLocks noChangeAspect="1"/>
          </p:cNvGraphicFramePr>
          <p:nvPr/>
        </p:nvGraphicFramePr>
        <p:xfrm>
          <a:off x="3267077" y="4110041"/>
          <a:ext cx="1643063" cy="403225"/>
        </p:xfrm>
        <a:graphic>
          <a:graphicData uri="http://schemas.openxmlformats.org/presentationml/2006/ole">
            <p:oleObj spid="_x0000_s23573" name="Формула" r:id="rId22" imgW="1295280" imgH="317160" progId="Equation.3">
              <p:embed/>
            </p:oleObj>
          </a:graphicData>
        </a:graphic>
      </p:graphicFrame>
      <p:graphicFrame>
        <p:nvGraphicFramePr>
          <p:cNvPr id="176" name="Object 9"/>
          <p:cNvGraphicFramePr>
            <a:graphicFrameLocks noChangeAspect="1"/>
          </p:cNvGraphicFramePr>
          <p:nvPr/>
        </p:nvGraphicFramePr>
        <p:xfrm>
          <a:off x="4071934" y="3376616"/>
          <a:ext cx="917575" cy="338137"/>
        </p:xfrm>
        <a:graphic>
          <a:graphicData uri="http://schemas.openxmlformats.org/presentationml/2006/ole">
            <p:oleObj spid="_x0000_s23574" name="Формула" r:id="rId23" imgW="723600" imgH="266400" progId="Equation.3">
              <p:embed/>
            </p:oleObj>
          </a:graphicData>
        </a:graphic>
      </p:graphicFrame>
      <p:sp>
        <p:nvSpPr>
          <p:cNvPr id="177" name="TextBox 176"/>
          <p:cNvSpPr txBox="1"/>
          <p:nvPr/>
        </p:nvSpPr>
        <p:spPr>
          <a:xfrm>
            <a:off x="285720" y="3406976"/>
            <a:ext cx="3776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Спектральная плотность формирующего шума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326234" y="3786191"/>
            <a:ext cx="26741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Дисперсия оценки фазы сигнала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316644" y="4143381"/>
            <a:ext cx="2898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Дисперсия оценки частоты сигнала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75" name="Object 23"/>
          <p:cNvGraphicFramePr>
            <a:graphicFrameLocks noChangeAspect="1"/>
          </p:cNvGraphicFramePr>
          <p:nvPr/>
        </p:nvGraphicFramePr>
        <p:xfrm>
          <a:off x="2357422" y="4500571"/>
          <a:ext cx="2006600" cy="457200"/>
        </p:xfrm>
        <a:graphic>
          <a:graphicData uri="http://schemas.openxmlformats.org/presentationml/2006/ole">
            <p:oleObj spid="_x0000_s23575" name="Формула" r:id="rId24" imgW="2006280" imgH="457200" progId="Equation.3">
              <p:embed/>
            </p:oleObj>
          </a:graphicData>
        </a:graphic>
      </p:graphicFrame>
      <p:sp>
        <p:nvSpPr>
          <p:cNvPr id="182" name="TextBox 181"/>
          <p:cNvSpPr txBox="1"/>
          <p:nvPr/>
        </p:nvSpPr>
        <p:spPr>
          <a:xfrm>
            <a:off x="316644" y="4572009"/>
            <a:ext cx="1979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Коэффициент передачи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316644" y="5072075"/>
            <a:ext cx="17748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Полоса пропускания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77" name="Object 25"/>
          <p:cNvGraphicFramePr>
            <a:graphicFrameLocks noChangeAspect="1"/>
          </p:cNvGraphicFramePr>
          <p:nvPr/>
        </p:nvGraphicFramePr>
        <p:xfrm>
          <a:off x="2219325" y="5000625"/>
          <a:ext cx="2387600" cy="469900"/>
        </p:xfrm>
        <a:graphic>
          <a:graphicData uri="http://schemas.openxmlformats.org/presentationml/2006/ole">
            <p:oleObj spid="_x0000_s23577" name="Формула" r:id="rId25" imgW="238752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42852"/>
            <a:ext cx="738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Влияние отношения сигнал/шум на характеристики системы ФАПЧ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500042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1. Влияние отношения сигнал/шум на СКО оценок фазы и частоты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00298" y="1000108"/>
          <a:ext cx="3929090" cy="1679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446"/>
                <a:gridCol w="1357322"/>
                <a:gridCol w="1357322"/>
              </a:tblGrid>
              <a:tr h="565337">
                <a:tc>
                  <a:txBody>
                    <a:bodyPr/>
                    <a:lstStyle/>
                    <a:p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Оптимальный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ип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дискриминатора</a:t>
                      </a:r>
                      <a:endParaRPr lang="ru-RU" sz="1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Зависимость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Зависимость</a:t>
                      </a:r>
                    </a:p>
                  </a:txBody>
                  <a:tcPr/>
                </a:tc>
              </a:tr>
              <a:tr h="440963">
                <a:tc>
                  <a:txBody>
                    <a:bodyPr/>
                    <a:lstStyle/>
                    <a:p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малого </a:t>
                      </a:r>
                    </a:p>
                    <a:p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отношения с/</a:t>
                      </a:r>
                      <a:r>
                        <a:rPr lang="ru-RU" sz="1000" b="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1000" b="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5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большого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отношения с/</a:t>
                      </a:r>
                      <a:r>
                        <a:rPr lang="ru-RU" sz="1000" b="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10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4113211" y="1214422"/>
          <a:ext cx="642942" cy="285752"/>
        </p:xfrm>
        <a:graphic>
          <a:graphicData uri="http://schemas.openxmlformats.org/presentationml/2006/ole">
            <p:oleObj spid="_x0000_s20484" name="Формула" r:id="rId3" imgW="571320" imgH="253800" progId="Equation.3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5410544" y="1214422"/>
          <a:ext cx="642938" cy="285750"/>
        </p:xfrm>
        <a:graphic>
          <a:graphicData uri="http://schemas.openxmlformats.org/presentationml/2006/ole">
            <p:oleObj spid="_x0000_s20485" name="Формула" r:id="rId4" imgW="571320" imgH="253800" progId="Equation.3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3800478" y="1550988"/>
          <a:ext cx="1200150" cy="608012"/>
        </p:xfrm>
        <a:graphic>
          <a:graphicData uri="http://schemas.openxmlformats.org/presentationml/2006/ole">
            <p:oleObj spid="_x0000_s20486" name="Формула" r:id="rId5" imgW="1244520" imgH="634680" progId="Equation.3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5124788" y="1571612"/>
          <a:ext cx="1018848" cy="571504"/>
        </p:xfrm>
        <a:graphic>
          <a:graphicData uri="http://schemas.openxmlformats.org/presentationml/2006/ole">
            <p:oleObj spid="_x0000_s20487" name="Формула" r:id="rId6" imgW="1041120" imgH="583920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4071934" y="2093913"/>
          <a:ext cx="630237" cy="603250"/>
        </p:xfrm>
        <a:graphic>
          <a:graphicData uri="http://schemas.openxmlformats.org/presentationml/2006/ole">
            <p:oleObj spid="_x0000_s20488" name="Формула" r:id="rId7" imgW="634680" imgH="609480" progId="Equation.3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5416879" y="2143115"/>
          <a:ext cx="438151" cy="515917"/>
        </p:xfrm>
        <a:graphic>
          <a:graphicData uri="http://schemas.openxmlformats.org/presentationml/2006/ole">
            <p:oleObj spid="_x0000_s20489" name="Формула" r:id="rId8" imgW="431640" imgH="507960" progId="Equation.3">
              <p:embed/>
            </p:oleObj>
          </a:graphicData>
        </a:graphic>
      </p:graphicFrame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44" y="3000371"/>
            <a:ext cx="4524406" cy="339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00562" y="3000372"/>
            <a:ext cx="4476781" cy="33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928670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2. Влияние отношения сигнал/шум на полосу пропускания ФАПЧ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642918"/>
            <a:ext cx="3714776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42692" y="285728"/>
            <a:ext cx="738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Влияние отношения сигнал/шум на характеристики системы ФАПЧ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9520" y="0"/>
            <a:ext cx="15399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(Продолжение)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3416858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3. Влияние отношения сигнал/шум на дисперсию приведенного ко входу шуму наблюдения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19691" y="3500438"/>
            <a:ext cx="3812138" cy="285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85786" y="4357694"/>
          <a:ext cx="2286016" cy="1679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4446"/>
                <a:gridCol w="1071570"/>
              </a:tblGrid>
              <a:tr h="565337">
                <a:tc>
                  <a:txBody>
                    <a:bodyPr/>
                    <a:lstStyle/>
                    <a:p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Оптимальный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</a:t>
                      </a:r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ип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дискриминатора</a:t>
                      </a:r>
                      <a:endParaRPr lang="ru-RU" sz="1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Зависимость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0963">
                <a:tc>
                  <a:txBody>
                    <a:bodyPr/>
                    <a:lstStyle/>
                    <a:p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малого </a:t>
                      </a:r>
                    </a:p>
                    <a:p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отношения с/</a:t>
                      </a:r>
                      <a:r>
                        <a:rPr lang="ru-RU" sz="1000" b="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1000" b="0" i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0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533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Для </a:t>
                      </a: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большого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отношения с/</a:t>
                      </a:r>
                      <a:r>
                        <a:rPr lang="ru-RU" sz="1000" b="0" i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</a:t>
                      </a:r>
                      <a:endParaRPr lang="ru-RU" sz="10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243138" y="4565650"/>
          <a:ext cx="728662" cy="300038"/>
        </p:xfrm>
        <a:graphic>
          <a:graphicData uri="http://schemas.openxmlformats.org/presentationml/2006/ole">
            <p:oleObj spid="_x0000_s21507" name="Формула" r:id="rId5" imgW="647640" imgH="266400" progId="Equation.3">
              <p:embed/>
            </p:oleObj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2127250" y="4956175"/>
          <a:ext cx="889000" cy="514350"/>
        </p:xfrm>
        <a:graphic>
          <a:graphicData uri="http://schemas.openxmlformats.org/presentationml/2006/ole">
            <p:oleObj spid="_x0000_s21509" name="Формула" r:id="rId6" imgW="927000" imgH="533160" progId="Equation.3">
              <p:embed/>
            </p:oleObj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2343150" y="5526088"/>
          <a:ext cx="314325" cy="452437"/>
        </p:xfrm>
        <a:graphic>
          <a:graphicData uri="http://schemas.openxmlformats.org/presentationml/2006/ole">
            <p:oleObj spid="_x0000_s21511" name="Формула" r:id="rId7" imgW="31716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717</Words>
  <Application>Microsoft Office PowerPoint</Application>
  <PresentationFormat>Экран (4:3)</PresentationFormat>
  <Paragraphs>168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 Национальный Исследовательский Университет «МЭИ»  Кафедра радиотехнических систем  МОДЕЛИРОВАНИЕ И ИССЛЕДОВАНИЕ СИСТЕМЫ ФАПЧ НАВИГАЦИОННОГО ПРИЕМНИКА СРНС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Национальный Исследовательский Университет «МЭИ»  Кафедра радиотехнических систем  МОДЕЛИРОВАНИЕ И ИССЛЕДОВАНИЕ СИСТЕМЫ ФАП НАВИГАЦИОННОГО ПРИЕМНИКА СРНС</dc:title>
  <dc:creator>Admin</dc:creator>
  <cp:lastModifiedBy>Olga</cp:lastModifiedBy>
  <cp:revision>77</cp:revision>
  <dcterms:created xsi:type="dcterms:W3CDTF">2013-02-28T06:47:51Z</dcterms:created>
  <dcterms:modified xsi:type="dcterms:W3CDTF">2013-03-04T09:31:13Z</dcterms:modified>
</cp:coreProperties>
</file>