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34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44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4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70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2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62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234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889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53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8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6000"/>
              </a:schemeClr>
            </a:gs>
            <a:gs pos="50000">
              <a:schemeClr val="accent1">
                <a:tint val="44500"/>
                <a:satMod val="160000"/>
                <a:lumMod val="54000"/>
              </a:schemeClr>
            </a:gs>
            <a:gs pos="100000">
              <a:schemeClr val="accent1">
                <a:tint val="23500"/>
                <a:satMod val="160000"/>
                <a:lumMod val="59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CA75F-C594-4F5E-A931-4222C8B0FBD9}" type="datetimeFigureOut">
              <a:rPr lang="ru-RU" smtClean="0"/>
              <a:t>03.03.2013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FFB1D-4992-44C7-BF44-9F8C3F2969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6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96752"/>
            <a:ext cx="86409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ИССЛЕДОВАНИЕ НАВИГАЦИОННОГО ПРИЕМНИКА С ОДНОВРЕМЕННОЙ РАБОТОЙ ПО ОРБИТАЛЬНЫМ СПУТНИКАМ И НАЗЕМНЫМ ПСЕВДОСПУТНИКАМ</a:t>
            </a:r>
          </a:p>
        </p:txBody>
      </p:sp>
      <p:sp>
        <p:nvSpPr>
          <p:cNvPr id="5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7668344" cy="960512"/>
          </a:xfrm>
        </p:spPr>
        <p:txBody>
          <a:bodyPr rtlCol="0">
            <a:normAutofit fontScale="85000" lnSpcReduction="10000"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100" dirty="0" smtClean="0">
                <a:solidFill>
                  <a:schemeClr val="bg1"/>
                </a:solidFill>
                <a:cs typeface="Times New Roman" pitchFamily="18" charset="0"/>
              </a:rPr>
              <a:t>Студент группы ЭР-20-07 Устинов А.Ю.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100" dirty="0">
                <a:solidFill>
                  <a:schemeClr val="bg1"/>
                </a:solidFill>
                <a:cs typeface="Times New Roman" pitchFamily="18" charset="0"/>
              </a:rPr>
              <a:t>Научный </a:t>
            </a:r>
            <a:r>
              <a:rPr lang="ru-RU" sz="3100" dirty="0" smtClean="0">
                <a:solidFill>
                  <a:schemeClr val="bg1"/>
                </a:solidFill>
                <a:cs typeface="Times New Roman" pitchFamily="18" charset="0"/>
              </a:rPr>
              <a:t>руководитель д.т.н</a:t>
            </a:r>
            <a:r>
              <a:rPr lang="ru-RU" sz="3100" dirty="0">
                <a:solidFill>
                  <a:schemeClr val="bg1"/>
                </a:solidFill>
                <a:cs typeface="Times New Roman" pitchFamily="18" charset="0"/>
              </a:rPr>
              <a:t>. </a:t>
            </a:r>
            <a:r>
              <a:rPr lang="ru-RU" sz="3100" dirty="0" smtClean="0">
                <a:solidFill>
                  <a:schemeClr val="bg1"/>
                </a:solidFill>
                <a:cs typeface="Times New Roman" pitchFamily="18" charset="0"/>
              </a:rPr>
              <a:t>профессор</a:t>
            </a:r>
            <a:r>
              <a:rPr lang="ru-RU" sz="31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ru-RU" sz="3100" dirty="0" smtClean="0">
                <a:solidFill>
                  <a:schemeClr val="bg1"/>
                </a:solidFill>
                <a:cs typeface="Times New Roman" pitchFamily="18" charset="0"/>
              </a:rPr>
              <a:t>Перов </a:t>
            </a:r>
            <a:r>
              <a:rPr lang="ru-RU" sz="3100" dirty="0">
                <a:solidFill>
                  <a:schemeClr val="bg1"/>
                </a:solidFill>
                <a:cs typeface="Times New Roman" pitchFamily="18" charset="0"/>
              </a:rPr>
              <a:t>А.И.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65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10801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Вторая цель исследования – расчет энергетических характеристик наземной навигационной радиолинии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4" cy="288032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Для исследуемой модели выберем частоту </a:t>
            </a:r>
            <a:r>
              <a:rPr lang="ru-RU" sz="2400" dirty="0" smtClean="0">
                <a:solidFill>
                  <a:schemeClr val="bg1"/>
                </a:solidFill>
              </a:rPr>
              <a:t>излучения </a:t>
            </a:r>
            <a:r>
              <a:rPr lang="ru-RU" sz="2400" dirty="0">
                <a:solidFill>
                  <a:schemeClr val="bg1"/>
                </a:solidFill>
              </a:rPr>
              <a:t>равную 1664 </a:t>
            </a:r>
            <a:r>
              <a:rPr lang="ru-RU" sz="2400" dirty="0" smtClean="0">
                <a:solidFill>
                  <a:schemeClr val="bg1"/>
                </a:solidFill>
              </a:rPr>
              <a:t>МГц (длина волны 0.18 м).</a:t>
            </a:r>
          </a:p>
          <a:p>
            <a:r>
              <a:rPr lang="ru-RU" sz="2400" dirty="0">
                <a:solidFill>
                  <a:schemeClr val="bg1"/>
                </a:solidFill>
              </a:rPr>
              <a:t>Требуемая мощность сигнала на входе приемной антенны в конце радиолинии </a:t>
            </a:r>
            <a:r>
              <a:rPr lang="ru-RU" sz="2400" dirty="0" smtClean="0">
                <a:solidFill>
                  <a:schemeClr val="bg1"/>
                </a:solidFill>
              </a:rPr>
              <a:t>-120 дБВт.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Затухание в атмосфере 2 дБ, поляризационные потери 1 дБ, прочие потери 3-4 дБ.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Коэффициент усиления приемной антенны +3 дБ.</a:t>
            </a:r>
          </a:p>
        </p:txBody>
      </p:sp>
    </p:spTree>
    <p:extLst>
      <p:ext uri="{BB962C8B-B14F-4D97-AF65-F5344CB8AC3E}">
        <p14:creationId xmlns:p14="http://schemas.microsoft.com/office/powerpoint/2010/main" val="53890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568952" cy="108012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Рассчитанные энергетические характеристики навигационной радиолинии: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286573"/>
              </p:ext>
            </p:extLst>
          </p:nvPr>
        </p:nvGraphicFramePr>
        <p:xfrm>
          <a:off x="179512" y="2348880"/>
          <a:ext cx="8784976" cy="1889760"/>
        </p:xfrm>
        <a:graphic>
          <a:graphicData uri="http://schemas.openxmlformats.org/drawingml/2006/table">
            <a:tbl>
              <a:tblPr lastCol="1" bandRow="1">
                <a:tableStyleId>{5FD0F851-EC5A-4D38-B0AD-8093EC10F338}</a:tableStyleId>
              </a:tblPr>
              <a:tblGrid>
                <a:gridCol w="7128792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bg1"/>
                          </a:solidFill>
                        </a:rPr>
                        <a:t>Эффективная мощность излучаемого сигнала:</a:t>
                      </a: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33,421 дБВт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solidFill>
                            <a:schemeClr val="bg1"/>
                          </a:solidFill>
                        </a:rPr>
                        <a:t>Мощность на входе ВЧ части приемника в начале радиолинии:</a:t>
                      </a: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-7,458 дБВт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</a:rPr>
                        <a:t>Мощность на входе ВЧ части приемника в конце радиолинии: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-117 дБВт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Диапазон изменения отношения сигнал/шум для всей навигационной радиолинии</a:t>
                      </a:r>
                      <a:r>
                        <a:rPr lang="ru-RU" sz="20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ru-RU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194,042</a:t>
                      </a:r>
                      <a:r>
                        <a:rPr lang="ru-RU" sz="1800" baseline="0" dirty="0" smtClean="0">
                          <a:solidFill>
                            <a:schemeClr val="bg1"/>
                          </a:solidFill>
                        </a:rPr>
                        <a:t> – 84,5 дБГц</a:t>
                      </a:r>
                      <a:endParaRPr lang="ru-RU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548680"/>
            <a:ext cx="8229600" cy="8501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Проблемы СРНС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179" y="1484784"/>
            <a:ext cx="8431562" cy="175679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Уязвимость НАП СРНС для средств радиоэлектронной борьбы (РЭБ)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Недостаточная точность позиционирования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0049" y="3659014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Предлагаемое решение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4509120"/>
            <a:ext cx="8712968" cy="1756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</a:rPr>
              <a:t>Дополнительная система псевдоспутников (ПС)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1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Исследуемая модель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3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340768"/>
            <a:ext cx="7101607" cy="5260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8122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87208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цель исследования – анализ взаимного расположения псевдоспутников и потребителя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099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1"/>
                </a:solidFill>
              </a:rPr>
              <a:t>Чаще </a:t>
            </a:r>
            <a:r>
              <a:rPr lang="ru-RU" dirty="0">
                <a:solidFill>
                  <a:schemeClr val="bg1"/>
                </a:solidFill>
              </a:rPr>
              <a:t>всего для оценки точности определения координат местоположения потребителя используют параметры:</a:t>
            </a: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пространственный коэффициент геометрии</a:t>
            </a:r>
            <a:r>
              <a:rPr lang="en-US" dirty="0">
                <a:solidFill>
                  <a:schemeClr val="bg1"/>
                </a:solidFill>
              </a:rPr>
              <a:t> (Position Dilution of Precision – PDOP)</a:t>
            </a:r>
            <a:endParaRPr lang="ru-RU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горизонтальный коэффициент геометрии</a:t>
            </a:r>
            <a:r>
              <a:rPr lang="en-US" dirty="0">
                <a:solidFill>
                  <a:schemeClr val="bg1"/>
                </a:solidFill>
              </a:rPr>
              <a:t> (Horizontal Dilution of Precision – HDOP)</a:t>
            </a:r>
            <a:endParaRPr lang="ru-RU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вертикальный коэффициент геометрии</a:t>
            </a:r>
            <a:r>
              <a:rPr lang="en-US" dirty="0">
                <a:solidFill>
                  <a:schemeClr val="bg1"/>
                </a:solidFill>
              </a:rPr>
              <a:t> (Vertical Dilution of Precision – VDOP)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0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1513"/>
            <a:ext cx="7787208" cy="6480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расчета коэффициентов геометрии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35906"/>
            <a:ext cx="5981700" cy="149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737387"/>
            <a:ext cx="1685925" cy="1504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Стрелка вниз 6"/>
          <p:cNvSpPr/>
          <p:nvPr/>
        </p:nvSpPr>
        <p:spPr>
          <a:xfrm rot="16200000">
            <a:off x="6457353" y="1201830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4"/>
            <a:ext cx="3096344" cy="21028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623" y="3332706"/>
            <a:ext cx="1589481" cy="573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171" y="2868623"/>
            <a:ext cx="2686050" cy="1495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Стрелка вниз 12"/>
          <p:cNvSpPr/>
          <p:nvPr/>
        </p:nvSpPr>
        <p:spPr>
          <a:xfrm rot="16200000">
            <a:off x="3449648" y="3412249"/>
            <a:ext cx="390213" cy="41433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5729110" y="3405910"/>
            <a:ext cx="386790" cy="427013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33256"/>
            <a:ext cx="2390775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620132"/>
            <a:ext cx="1514475" cy="44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733" y="5297145"/>
            <a:ext cx="1371600" cy="504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900" y="5014681"/>
            <a:ext cx="2066925" cy="485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75" y="6036915"/>
            <a:ext cx="1171575" cy="476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Стрелка вниз 24"/>
          <p:cNvSpPr/>
          <p:nvPr/>
        </p:nvSpPr>
        <p:spPr>
          <a:xfrm rot="14237170">
            <a:off x="2962514" y="5106339"/>
            <a:ext cx="390213" cy="88643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Стрелка вниз 25"/>
          <p:cNvSpPr/>
          <p:nvPr/>
        </p:nvSpPr>
        <p:spPr>
          <a:xfrm rot="16745334">
            <a:off x="3127035" y="5675961"/>
            <a:ext cx="390213" cy="111622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Стрелка вниз 26"/>
          <p:cNvSpPr/>
          <p:nvPr/>
        </p:nvSpPr>
        <p:spPr>
          <a:xfrm rot="15351703">
            <a:off x="6274917" y="4460157"/>
            <a:ext cx="390213" cy="103658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8" name="Стрелка вниз 27"/>
          <p:cNvSpPr/>
          <p:nvPr/>
        </p:nvSpPr>
        <p:spPr>
          <a:xfrm rot="17007762">
            <a:off x="6292094" y="4934074"/>
            <a:ext cx="390213" cy="107350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984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51520" y="188639"/>
            <a:ext cx="4752528" cy="26642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расчета коэффициентов геометрии на языке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написана имитационная модель. 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51520" y="3212976"/>
            <a:ext cx="87129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Входные данные: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Координаты псевдоспутников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Координата начальной точки движения потребителя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Выходные данные: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Коэффициенты геометрии (</a:t>
            </a:r>
            <a:r>
              <a:rPr lang="en-US" sz="2800" dirty="0" smtClean="0">
                <a:solidFill>
                  <a:schemeClr val="bg1"/>
                </a:solidFill>
              </a:rPr>
              <a:t>DOP, PDOP, HDOP, VDOP, TDOP), </a:t>
            </a:r>
            <a:r>
              <a:rPr lang="ru-RU" sz="2800" dirty="0" smtClean="0">
                <a:solidFill>
                  <a:schemeClr val="bg1"/>
                </a:solidFill>
              </a:rPr>
              <a:t>выводимые в виде графиков для каждой из точек траектории движения потребителя.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2"/>
          <a:stretch>
            <a:fillRect/>
          </a:stretch>
        </p:blipFill>
        <p:spPr>
          <a:xfrm>
            <a:off x="5004048" y="260648"/>
            <a:ext cx="3904422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9081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627784" y="1124744"/>
            <a:ext cx="6152515" cy="254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2627783" y="3933055"/>
            <a:ext cx="6152515" cy="25609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31433" y="116632"/>
            <a:ext cx="864096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Полученные графики расчета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HDOP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5681" y="1613089"/>
            <a:ext cx="26277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Начальное положение ПС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2166" y="47399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3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2166" y="50851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2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1033322" y="5546849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1033321" y="4163888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107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31433" y="116632"/>
            <a:ext cx="864096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Полученные графики расчета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HDOP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/>
          <a:stretch>
            <a:fillRect/>
          </a:stretch>
        </p:blipFill>
        <p:spPr>
          <a:xfrm>
            <a:off x="2627784" y="1124744"/>
            <a:ext cx="6152515" cy="25412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/>
          <p:nvPr/>
        </p:nvPicPr>
        <p:blipFill>
          <a:blip r:embed="rId3"/>
          <a:stretch>
            <a:fillRect/>
          </a:stretch>
        </p:blipFill>
        <p:spPr>
          <a:xfrm>
            <a:off x="2627784" y="3933056"/>
            <a:ext cx="6152515" cy="2559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811294" y="1187620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3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1296" y="2823796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2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925878" y="1649286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925880" y="2247732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6408" y="6074495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1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1348851" y="6017296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5877" y="3932772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3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5879" y="5568948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2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1040461" y="4394438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низ 24"/>
          <p:cNvSpPr/>
          <p:nvPr/>
        </p:nvSpPr>
        <p:spPr>
          <a:xfrm rot="10800000">
            <a:off x="1040463" y="4992884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48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31433" y="116632"/>
            <a:ext cx="8640960" cy="9361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исследования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2771800" y="1412776"/>
            <a:ext cx="5850227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599255" y="4581128"/>
            <a:ext cx="80227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	Дальнейшее </a:t>
            </a:r>
            <a:r>
              <a:rPr lang="ru-RU" sz="2400" dirty="0">
                <a:solidFill>
                  <a:schemeClr val="bg1"/>
                </a:solidFill>
              </a:rPr>
              <a:t>изменение расположения псевдоспутников незначительно влияет на максимальное значение горизонтального коэффициента </a:t>
            </a:r>
            <a:r>
              <a:rPr lang="ru-RU" sz="2400" dirty="0" smtClean="0">
                <a:solidFill>
                  <a:schemeClr val="bg1"/>
                </a:solidFill>
              </a:rPr>
              <a:t>геометрии, следовательно данное взаимное расположение примем наилучшим.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9255" y="2923280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1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6200000">
            <a:off x="1505149" y="2866080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255" y="2044375"/>
            <a:ext cx="778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 2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1505149" y="1987176"/>
            <a:ext cx="549775" cy="576064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22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308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Проблемы СРНС</vt:lpstr>
      <vt:lpstr>Исследуемая модель</vt:lpstr>
      <vt:lpstr>Первая цель исследования – анализ взаимного расположения псевдоспутников и потребителя</vt:lpstr>
      <vt:lpstr>Метод расчета коэффициентов геометрии</vt:lpstr>
      <vt:lpstr>Презентация PowerPoint</vt:lpstr>
      <vt:lpstr>Полученные графики расчета HDOP</vt:lpstr>
      <vt:lpstr>Полученные графики расчета HDOP</vt:lpstr>
      <vt:lpstr>Результат исследования</vt:lpstr>
      <vt:lpstr>Вторая цель исследования – расчет энергетических характеристик наземной навигационной радиолинии</vt:lpstr>
      <vt:lpstr>Рассчитанные энергетические характеристики навигационной радиолинии: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BestBlizzard</dc:creator>
  <cp:lastModifiedBy>BestBlizzard</cp:lastModifiedBy>
  <cp:revision>29</cp:revision>
  <dcterms:created xsi:type="dcterms:W3CDTF">2013-02-27T16:55:54Z</dcterms:created>
  <dcterms:modified xsi:type="dcterms:W3CDTF">2013-03-03T19:02:09Z</dcterms:modified>
</cp:coreProperties>
</file>