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2"/>
  </p:notesMasterIdLst>
  <p:sldIdLst>
    <p:sldId id="256" r:id="rId2"/>
    <p:sldId id="269" r:id="rId3"/>
    <p:sldId id="271" r:id="rId4"/>
    <p:sldId id="257" r:id="rId5"/>
    <p:sldId id="272" r:id="rId6"/>
    <p:sldId id="258" r:id="rId7"/>
    <p:sldId id="260" r:id="rId8"/>
    <p:sldId id="261" r:id="rId9"/>
    <p:sldId id="262" r:id="rId10"/>
    <p:sldId id="280" r:id="rId11"/>
    <p:sldId id="273" r:id="rId12"/>
    <p:sldId id="284" r:id="rId13"/>
    <p:sldId id="281" r:id="rId14"/>
    <p:sldId id="274" r:id="rId15"/>
    <p:sldId id="282" r:id="rId16"/>
    <p:sldId id="285" r:id="rId17"/>
    <p:sldId id="287" r:id="rId18"/>
    <p:sldId id="279" r:id="rId19"/>
    <p:sldId id="283" r:id="rId20"/>
    <p:sldId id="288" r:id="rId21"/>
  </p:sldIdLst>
  <p:sldSz cx="10385425" cy="725487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5">
          <p15:clr>
            <a:srgbClr val="A4A3A4"/>
          </p15:clr>
        </p15:guide>
        <p15:guide id="2" pos="3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C64"/>
    <a:srgbClr val="E9FC38"/>
    <a:srgbClr val="5235FF"/>
    <a:srgbClr val="41F36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4624" autoAdjust="0"/>
  </p:normalViewPr>
  <p:slideViewPr>
    <p:cSldViewPr>
      <p:cViewPr varScale="1">
        <p:scale>
          <a:sx n="66" d="100"/>
          <a:sy n="66" d="100"/>
        </p:scale>
        <p:origin x="1494" y="78"/>
      </p:cViewPr>
      <p:guideLst>
        <p:guide orient="horz" pos="2285"/>
        <p:guide pos="3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104AB6-223F-43DB-82B9-B3FC088D477F}" type="datetimeFigureOut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685800"/>
            <a:ext cx="4908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9D96D6-E15D-48F6-982A-8FCB07A2E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2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7180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5F62E-D169-46E0-8F70-6A55D0ACF13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9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D96D6-E15D-48F6-982A-8FCB07A2E2F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8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7180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463" y="2254250"/>
            <a:ext cx="8826500" cy="15541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338" y="4111625"/>
            <a:ext cx="7270750" cy="1854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9B5BB-BF1C-41E7-8A7D-B69559C90BC0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FA1D-FD99-4123-B323-799EC33CB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844C3-4056-4490-87C5-85193926310C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0279-ECAD-4D43-8161-340F3B61F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655638"/>
            <a:ext cx="2109787" cy="5470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655638"/>
            <a:ext cx="6176963" cy="5470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65BA-4136-4F07-8969-053E7944B217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DC10-5EDE-45F7-9DAB-FD428A639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67A5-6272-40D2-A893-297F80ED8D09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CB939-F17D-47A3-A558-44183A3C6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738" y="4662488"/>
            <a:ext cx="8826500" cy="14398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738" y="3074988"/>
            <a:ext cx="8826500" cy="15875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1E336-EBED-4E85-9BC5-D82C8FD90B71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2C9C-C48A-4E30-A3BE-3525DF03D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2379663"/>
            <a:ext cx="4143375" cy="374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7325" y="2379663"/>
            <a:ext cx="4143375" cy="374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A41-C619-407D-B12F-29738BA23F2D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7366-B01F-462C-BA15-877D1B46A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290513"/>
            <a:ext cx="9347200" cy="12096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13" y="1624013"/>
            <a:ext cx="4589462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9113" y="2300288"/>
            <a:ext cx="4589462" cy="4179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75263" y="1624013"/>
            <a:ext cx="459105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75263" y="2300288"/>
            <a:ext cx="4591050" cy="41798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6648-B6DA-48EE-8E09-C4231697693E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8F00-0F16-4609-ADA8-E54CF80A2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0C3FF-F204-4D54-BFE5-E188F3FDE3FA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38B84-3280-4125-B63B-5E700B91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6AAE-64F2-41EF-8E9E-756143B17FE4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5D94-8D10-4536-9F98-626A7F1C5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288925"/>
            <a:ext cx="3416300" cy="1228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0825" y="288925"/>
            <a:ext cx="5805488" cy="6191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113" y="1517650"/>
            <a:ext cx="3416300" cy="49625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FD138-24F4-4234-BD7F-23DEBA0C8BAC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F453-02BD-400C-826D-80F972CC9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5078413"/>
            <a:ext cx="6230938" cy="600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5175" y="647700"/>
            <a:ext cx="6230938" cy="4352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5175" y="5678488"/>
            <a:ext cx="6230938" cy="850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516A-CA10-4316-BEB5-E6E89443EF7B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1FC0-B7CD-4F16-91E9-6DA1A5924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4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-724" y="366"/>
            <a:ext cx="10386877" cy="7254142"/>
          </a:xfrm>
          <a:prstGeom prst="rect">
            <a:avLst/>
          </a:prstGeom>
          <a:noFill/>
          <a:extLst/>
        </p:spPr>
      </p:pic>
      <p:grpSp>
        <p:nvGrpSpPr>
          <p:cNvPr id="49" name="Group 65"/>
          <p:cNvGrpSpPr/>
          <p:nvPr/>
        </p:nvGrpSpPr>
        <p:grpSpPr>
          <a:xfrm>
            <a:off x="-724" y="367"/>
            <a:ext cx="2618513" cy="7254142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61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62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63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64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65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66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67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68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69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70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71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72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74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75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76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77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78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9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0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1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2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3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4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5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6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8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9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0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91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2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3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4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5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6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7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8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9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00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01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02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03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655638"/>
            <a:ext cx="84391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2379663"/>
            <a:ext cx="843915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588125" y="5722938"/>
            <a:ext cx="2336800" cy="387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DBED9E8-4CF5-44AF-B4C2-FA899906DA8C}" type="datetime1">
              <a:rPr lang="ru-RU"/>
              <a:pPr>
                <a:defRPr/>
              </a:pPr>
              <a:t>19.06.2016</a:t>
            </a:fld>
            <a:endParaRPr lang="ru-RU"/>
          </a:p>
        </p:txBody>
      </p:sp>
      <p:sp>
        <p:nvSpPr>
          <p:cNvPr id="10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159000" y="5722938"/>
            <a:ext cx="4364038" cy="387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990013" y="5722938"/>
            <a:ext cx="657225" cy="387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EEE072F-0418-4DC5-AF61-14FEA8409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" pitchFamily="34" charset="0"/>
        </a:defRPr>
      </a:lvl2pPr>
      <a:lvl3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" pitchFamily="34" charset="0"/>
        </a:defRPr>
      </a:lvl3pPr>
      <a:lvl4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" pitchFamily="34" charset="0"/>
        </a:defRPr>
      </a:lvl4pPr>
      <a:lvl5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" pitchFamily="34" charset="0"/>
        </a:defRPr>
      </a:lvl5pPr>
      <a:lvl6pPr marL="457200"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" pitchFamily="34" charset="0"/>
        </a:defRPr>
      </a:lvl6pPr>
      <a:lvl7pPr marL="914400"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" pitchFamily="34" charset="0"/>
        </a:defRPr>
      </a:lvl7pPr>
      <a:lvl8pPr marL="1371600"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" pitchFamily="34" charset="0"/>
        </a:defRPr>
      </a:lvl8pPr>
      <a:lvl9pPr marL="1828800"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w Cen MT" pitchFamily="34" charset="0"/>
        </a:defRPr>
      </a:lvl9pPr>
    </p:titleStyle>
    <p:bodyStyle>
      <a:lvl1pPr marL="252413" indent="-252413" algn="l" defTabSz="1008063" rtl="0" eaLnBrk="0" fontAlgn="base" hangingPunct="0">
        <a:lnSpc>
          <a:spcPct val="120000"/>
        </a:lnSpc>
        <a:spcBef>
          <a:spcPts val="1100"/>
        </a:spcBef>
        <a:spcAft>
          <a:spcPct val="0"/>
        </a:spcAft>
        <a:buSzPct val="125000"/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413" algn="l" defTabSz="1008063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SzPct val="125000"/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SzPct val="125000"/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763713" indent="-252413" algn="l" defTabSz="1008063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SzPct val="125000"/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268538" indent="-252413" algn="l" defTabSz="1008063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SzPct val="125000"/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725738" indent="-252413" algn="l" defTabSz="1008063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SzPct val="125000"/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3182938" indent="-252413" algn="l" defTabSz="1008063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SzPct val="125000"/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640138" indent="-252413" algn="l" defTabSz="1008063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SzPct val="125000"/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4097338" indent="-252413" algn="l" defTabSz="1008063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SzPct val="125000"/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81062" y="2691333"/>
            <a:ext cx="8828087" cy="136842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en-US" sz="3500" b="1" kern="1200" dirty="0"/>
              <a:t> </a:t>
            </a:r>
            <a:r>
              <a:rPr lang="ru-RU" sz="3500" b="1" kern="1200" dirty="0" smtClean="0"/>
              <a:t>Магистерская диссертация</a:t>
            </a:r>
            <a:br>
              <a:rPr lang="ru-RU" sz="3500" b="1" kern="1200" dirty="0" smtClean="0"/>
            </a:br>
            <a:r>
              <a:rPr lang="ru-RU" sz="3500" b="1" kern="1200" dirty="0" smtClean="0"/>
              <a:t>на тему:</a:t>
            </a:r>
            <a:r>
              <a:rPr lang="ru-RU" sz="3500" kern="1200" dirty="0"/>
              <a:t/>
            </a:r>
            <a:br>
              <a:rPr lang="ru-RU" sz="3500" kern="1200" dirty="0"/>
            </a:br>
            <a:r>
              <a:rPr lang="ru-RU" sz="3500" kern="1200" dirty="0"/>
              <a:t/>
            </a:r>
            <a:br>
              <a:rPr lang="ru-RU" sz="3500" kern="1200" dirty="0"/>
            </a:br>
            <a:r>
              <a:rPr lang="ru-RU" sz="3500" u="sng" kern="1200" dirty="0"/>
              <a:t>АНАЛИЗ ХАРАКТЕРИСТИК </a:t>
            </a:r>
            <a:r>
              <a:rPr lang="ru-RU" sz="3500" u="sng" kern="1200" dirty="0" smtClean="0"/>
              <a:t>КВАЗИОПТИМАЛЬНЫХ </a:t>
            </a:r>
            <a:r>
              <a:rPr lang="ru-RU" sz="3500" u="sng" kern="1200" dirty="0"/>
              <a:t>ПРИЕМНИКОВ </a:t>
            </a:r>
            <a:r>
              <a:rPr lang="ru-RU" sz="3500" u="sng" kern="1200" dirty="0" smtClean="0"/>
              <a:t>ЦИФРОВЫХ СИГНАЛОВ </a:t>
            </a:r>
            <a:r>
              <a:rPr lang="en-US" sz="3500" u="sng" kern="1200" dirty="0"/>
              <a:t>4</a:t>
            </a:r>
            <a:r>
              <a:rPr lang="ru-RU" sz="3500" u="sng" kern="1200" dirty="0" smtClean="0"/>
              <a:t>ФМ</a:t>
            </a:r>
            <a:r>
              <a:rPr lang="ru-RU" sz="3500" u="sng" kern="1200" dirty="0"/>
              <a:t>/</a:t>
            </a:r>
            <a:r>
              <a:rPr lang="ru-RU" sz="3500" u="sng" kern="1200" dirty="0" smtClean="0">
                <a:latin typeface="Arial" charset="0"/>
              </a:rPr>
              <a:t>4ФМС</a:t>
            </a:r>
            <a:endParaRPr lang="ru-RU" sz="3500" u="sng" kern="12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032472" y="5004469"/>
            <a:ext cx="7278687" cy="13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r" defTabSz="1008063"/>
            <a:r>
              <a:rPr lang="ru-RU" sz="2000" dirty="0">
                <a:latin typeface="Tw Cen MT" pitchFamily="34" charset="0"/>
              </a:rPr>
              <a:t>Студент: </a:t>
            </a:r>
            <a:r>
              <a:rPr lang="ru-RU" sz="2000" dirty="0" err="1">
                <a:latin typeface="Tw Cen MT" pitchFamily="34" charset="0"/>
              </a:rPr>
              <a:t>Выстрелкова</a:t>
            </a:r>
            <a:r>
              <a:rPr lang="ru-RU" sz="2000" dirty="0">
                <a:latin typeface="Tw Cen MT" pitchFamily="34" charset="0"/>
              </a:rPr>
              <a:t> А.А.</a:t>
            </a:r>
          </a:p>
          <a:p>
            <a:pPr algn="r" defTabSz="1008063"/>
            <a:r>
              <a:rPr lang="ru-RU" sz="2000" dirty="0" smtClean="0">
                <a:latin typeface="Tw Cen MT" pitchFamily="34" charset="0"/>
              </a:rPr>
              <a:t>Учебная группа: ЭР-25-10</a:t>
            </a:r>
          </a:p>
          <a:p>
            <a:pPr algn="r" defTabSz="1008063"/>
            <a:r>
              <a:rPr lang="ru-RU" sz="2000" dirty="0" smtClean="0">
                <a:latin typeface="Tw Cen MT" pitchFamily="34" charset="0"/>
              </a:rPr>
              <a:t>Научный руководитель: </a:t>
            </a:r>
            <a:r>
              <a:rPr lang="ru-RU" sz="2000" dirty="0">
                <a:latin typeface="Tw Cen MT" pitchFamily="34" charset="0"/>
              </a:rPr>
              <a:t>к.т.н., доц. </a:t>
            </a:r>
            <a:r>
              <a:rPr lang="ru-RU" sz="2000" dirty="0" err="1">
                <a:latin typeface="Tw Cen MT" pitchFamily="34" charset="0"/>
              </a:rPr>
              <a:t>Сизякова</a:t>
            </a:r>
            <a:r>
              <a:rPr lang="ru-RU" sz="2000" dirty="0">
                <a:latin typeface="Tw Cen MT" pitchFamily="34" charset="0"/>
              </a:rPr>
              <a:t> А.Ю.</a:t>
            </a:r>
          </a:p>
          <a:p>
            <a:pPr algn="r" defTabSz="1008063"/>
            <a:endParaRPr lang="ru-RU" sz="2000" dirty="0">
              <a:latin typeface="Tw Cen MT" pitchFamily="34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4191000" y="6792913"/>
            <a:ext cx="22082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/>
            <a:r>
              <a:rPr lang="ru-RU" sz="2000">
                <a:latin typeface="Tw Cen MT" pitchFamily="34" charset="0"/>
              </a:rPr>
              <a:t>Москва 2016г.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835537"/>
            <a:ext cx="657225" cy="387350"/>
          </a:xfrm>
        </p:spPr>
        <p:txBody>
          <a:bodyPr/>
          <a:lstStyle/>
          <a:p>
            <a:pPr>
              <a:defRPr/>
            </a:pPr>
            <a:fld id="{9C805D94-8D10-4536-9F98-626A7F1C5794}" type="slidenum">
              <a:rPr lang="ru-RU" sz="1800" smtClean="0"/>
              <a:pPr>
                <a:defRPr/>
              </a:pPr>
              <a:t>10</a:t>
            </a:fld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589401"/>
              </p:ext>
            </p:extLst>
          </p:nvPr>
        </p:nvGraphicFramePr>
        <p:xfrm>
          <a:off x="7826890" y="2760480"/>
          <a:ext cx="168145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3" imgW="1155199" imgH="545863" progId="Equation.DSMT4">
                  <p:embed/>
                </p:oleObj>
              </mc:Choice>
              <mc:Fallback>
                <p:oleObj name="Equation" r:id="rId3" imgW="1155199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890" y="2760480"/>
                        <a:ext cx="1681450" cy="7920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686" y="682078"/>
            <a:ext cx="5667067" cy="49488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1859" y="5723336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Рис.13. Экспериментальная и приближенная теоретическая зависимости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сигнала 4ФМ и 4ФМС при γ=0,79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7943" y="891133"/>
            <a:ext cx="725487" cy="323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6888" y="4779565"/>
            <a:ext cx="938865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Номер слайда 5"/>
          <p:cNvSpPr txBox="1">
            <a:spLocks noGrp="1"/>
          </p:cNvSpPr>
          <p:nvPr/>
        </p:nvSpPr>
        <p:spPr bwMode="auto">
          <a:xfrm>
            <a:off x="-279400" y="6723063"/>
            <a:ext cx="1044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r" defTabSz="1008063"/>
            <a:fld id="{07A37BE5-6EE9-49C6-8EC8-F2AF3206C85C}" type="slidenum">
              <a:rPr lang="ru-RU">
                <a:latin typeface="Tw Cen MT" pitchFamily="34" charset="0"/>
              </a:rPr>
              <a:pPr algn="r" defTabSz="1008063"/>
              <a:t>11</a:t>
            </a:fld>
            <a:endParaRPr lang="ru-RU">
              <a:latin typeface="Tw Cen MT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385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178470"/>
              </p:ext>
            </p:extLst>
          </p:nvPr>
        </p:nvGraphicFramePr>
        <p:xfrm>
          <a:off x="1856755" y="1543963"/>
          <a:ext cx="6768752" cy="409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Visio" r:id="rId3" imgW="3497580" imgH="2102548" progId="Visio.Drawing.11">
                  <p:embed/>
                </p:oleObj>
              </mc:Choice>
              <mc:Fallback>
                <p:oleObj name="Visio" r:id="rId3" imgW="3497580" imgH="210254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755" y="1543963"/>
                        <a:ext cx="6768752" cy="409208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9727" y="5691825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Рис.14. Структурная схема СВН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22350" y="193675"/>
            <a:ext cx="84375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2pPr>
            <a:lvl3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3pPr>
            <a:lvl4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4pPr>
            <a:lvl5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5pPr>
            <a:lvl6pPr marL="4572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6pPr>
            <a:lvl7pPr marL="9144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7pPr>
            <a:lvl8pPr marL="13716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8pPr>
            <a:lvl9pPr marL="18288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ru-RU" sz="3500" dirty="0" smtClean="0">
                <a:latin typeface="Times New Roman" pitchFamily="18" charset="0"/>
              </a:rPr>
              <a:t>Система восстановления несущего колебания</a:t>
            </a:r>
            <a:endParaRPr lang="ru-RU" sz="3500" dirty="0" smtClean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384400" y="6547827"/>
            <a:ext cx="10385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732572"/>
              </p:ext>
            </p:extLst>
          </p:nvPr>
        </p:nvGraphicFramePr>
        <p:xfrm>
          <a:off x="1720353" y="6325235"/>
          <a:ext cx="7041556" cy="39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Equation" r:id="rId5" imgW="4826000" imgH="266700" progId="Equation.DSMT4">
                  <p:embed/>
                </p:oleObj>
              </mc:Choice>
              <mc:Fallback>
                <p:oleObj name="Equation" r:id="rId5" imgW="4826000" imgH="266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353" y="6325235"/>
                        <a:ext cx="7041556" cy="3978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5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8179" y="6849488"/>
            <a:ext cx="657225" cy="387350"/>
          </a:xfrm>
        </p:spPr>
        <p:txBody>
          <a:bodyPr/>
          <a:lstStyle/>
          <a:p>
            <a:pPr>
              <a:defRPr/>
            </a:pPr>
            <a:fld id="{9C805D94-8D10-4536-9F98-626A7F1C5794}" type="slidenum">
              <a:rPr lang="ru-RU" sz="1800" smtClean="0"/>
              <a:pPr>
                <a:defRPr/>
              </a:pPr>
              <a:t>12</a:t>
            </a:fld>
            <a:endParaRPr lang="ru-RU" sz="1800" dirty="0"/>
          </a:p>
        </p:txBody>
      </p:sp>
      <p:pic>
        <p:nvPicPr>
          <p:cNvPr id="46082" name="Picture 2" descr="лиане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6" y="1982083"/>
            <a:ext cx="531975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872" y="4075454"/>
            <a:ext cx="4940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Рис.15.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Линеаризованная структурная СВН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14" y="4864381"/>
            <a:ext cx="1827902" cy="693802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5" y="5931693"/>
            <a:ext cx="5292844" cy="428469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bg1"/>
            </a:solidFill>
          </a:ln>
        </p:spPr>
      </p:pic>
      <p:grpSp>
        <p:nvGrpSpPr>
          <p:cNvPr id="9" name="Группа 8"/>
          <p:cNvGrpSpPr/>
          <p:nvPr/>
        </p:nvGrpSpPr>
        <p:grpSpPr>
          <a:xfrm>
            <a:off x="5368018" y="1778064"/>
            <a:ext cx="4969427" cy="3647783"/>
            <a:chOff x="2744439" y="183597"/>
            <a:chExt cx="4969427" cy="364778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4439" y="183597"/>
              <a:ext cx="4901487" cy="364778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88456" y="376440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В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21778" y="346222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с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72340" y="0"/>
            <a:ext cx="84375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2pPr>
            <a:lvl3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3pPr>
            <a:lvl4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4pPr>
            <a:lvl5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5pPr>
            <a:lvl6pPr marL="4572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6pPr>
            <a:lvl7pPr marL="9144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7pPr>
            <a:lvl8pPr marL="13716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8pPr>
            <a:lvl9pPr marL="18288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ru-RU" sz="3500" dirty="0" smtClean="0">
                <a:latin typeface="Times New Roman" pitchFamily="18" charset="0"/>
              </a:rPr>
              <a:t>Линеаризованная система восстановления несущего колебания</a:t>
            </a:r>
            <a:endParaRPr lang="ru-RU" sz="35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048696" y="5501140"/>
            <a:ext cx="528874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Рис.16.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Переходной процесс по ошибке слежения в системе СВН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8179" y="6849488"/>
            <a:ext cx="657225" cy="387350"/>
          </a:xfrm>
        </p:spPr>
        <p:txBody>
          <a:bodyPr/>
          <a:lstStyle/>
          <a:p>
            <a:pPr>
              <a:defRPr/>
            </a:pPr>
            <a:fld id="{9C805D94-8D10-4536-9F98-626A7F1C5794}" type="slidenum">
              <a:rPr lang="ru-RU" sz="1800" smtClean="0"/>
              <a:pPr>
                <a:defRPr/>
              </a:pPr>
              <a:t>13</a:t>
            </a:fld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44440" y="5937715"/>
            <a:ext cx="400923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Рис.17.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модель СВН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00" y="2043261"/>
            <a:ext cx="5332838" cy="372232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90308" y="193675"/>
            <a:ext cx="84375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2pPr>
            <a:lvl3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3pPr>
            <a:lvl4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4pPr>
            <a:lvl5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5pPr>
            <a:lvl6pPr marL="4572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6pPr>
            <a:lvl7pPr marL="9144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7pPr>
            <a:lvl8pPr marL="13716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8pPr>
            <a:lvl9pPr marL="18288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ru-RU" sz="3500" dirty="0" smtClean="0">
                <a:latin typeface="Times New Roman" pitchFamily="18" charset="0"/>
              </a:rPr>
              <a:t>Модель система восстановления несущего колебания</a:t>
            </a:r>
            <a:endParaRPr lang="ru-RU" sz="3500" dirty="0" smtClean="0"/>
          </a:p>
        </p:txBody>
      </p:sp>
    </p:spTree>
    <p:extLst>
      <p:ext uri="{BB962C8B-B14F-4D97-AF65-F5344CB8AC3E}">
        <p14:creationId xmlns:p14="http://schemas.microsoft.com/office/powerpoint/2010/main" val="11731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Номер слайда 5"/>
          <p:cNvSpPr txBox="1">
            <a:spLocks noGrp="1"/>
          </p:cNvSpPr>
          <p:nvPr/>
        </p:nvSpPr>
        <p:spPr bwMode="auto">
          <a:xfrm>
            <a:off x="-279400" y="6723063"/>
            <a:ext cx="1044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r" defTabSz="1008063"/>
            <a:fld id="{07A37BE5-6EE9-49C6-8EC8-F2AF3206C85C}" type="slidenum">
              <a:rPr lang="ru-RU">
                <a:latin typeface="Tw Cen MT" pitchFamily="34" charset="0"/>
              </a:rPr>
              <a:pPr algn="r" defTabSz="1008063"/>
              <a:t>14</a:t>
            </a:fld>
            <a:endParaRPr lang="ru-RU" dirty="0">
              <a:latin typeface="Tw Cen M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9390" y="5355629"/>
            <a:ext cx="5707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Рис.18.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Дискриминационная характеристика ФД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80" y="1681653"/>
            <a:ext cx="8559797" cy="36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22350" y="193675"/>
            <a:ext cx="84375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2pPr>
            <a:lvl3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3pPr>
            <a:lvl4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4pPr>
            <a:lvl5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5pPr>
            <a:lvl6pPr marL="4572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6pPr>
            <a:lvl7pPr marL="9144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7pPr>
            <a:lvl8pPr marL="13716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8pPr>
            <a:lvl9pPr marL="1828800"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/>
            <a:r>
              <a:rPr lang="ru-RU" sz="3500" dirty="0" smtClean="0">
                <a:latin typeface="Times New Roman" pitchFamily="18" charset="0"/>
              </a:rPr>
              <a:t>Результаты моделирования</a:t>
            </a:r>
            <a:endParaRPr lang="ru-RU" sz="35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385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07064"/>
              </p:ext>
            </p:extLst>
          </p:nvPr>
        </p:nvGraphicFramePr>
        <p:xfrm>
          <a:off x="1053380" y="6003701"/>
          <a:ext cx="1224136" cy="56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Equation" r:id="rId4" imgW="965200" imgH="444500" progId="Equation.DSMT4">
                  <p:embed/>
                </p:oleObj>
              </mc:Choice>
              <mc:Fallback>
                <p:oleObj name="Equation" r:id="rId4" imgW="9652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380" y="6003701"/>
                        <a:ext cx="1224136" cy="56964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385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302235"/>
              </p:ext>
            </p:extLst>
          </p:nvPr>
        </p:nvGraphicFramePr>
        <p:xfrm>
          <a:off x="4660900" y="5992813"/>
          <a:ext cx="10620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6" imgW="736560" imgH="317160" progId="Equation.DSMT4">
                  <p:embed/>
                </p:oleObj>
              </mc:Choice>
              <mc:Fallback>
                <p:oleObj name="Equation" r:id="rId6" imgW="73656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992813"/>
                        <a:ext cx="1062038" cy="450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85000" y="5992084"/>
            <a:ext cx="1974580" cy="646331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(±45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·90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-целое число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3255" y="1666581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5418" y="3192255"/>
            <a:ext cx="68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град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207888" y="6858231"/>
            <a:ext cx="657225" cy="387350"/>
          </a:xfrm>
        </p:spPr>
        <p:txBody>
          <a:bodyPr/>
          <a:lstStyle/>
          <a:p>
            <a:pPr>
              <a:defRPr/>
            </a:pPr>
            <a:fld id="{9C805D94-8D10-4536-9F98-626A7F1C5794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55310"/>
              </p:ext>
            </p:extLst>
          </p:nvPr>
        </p:nvGraphicFramePr>
        <p:xfrm>
          <a:off x="440184" y="139900"/>
          <a:ext cx="9842410" cy="68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90"/>
                <a:gridCol w="4414610"/>
                <a:gridCol w="4414610"/>
              </a:tblGrid>
              <a:tr h="463201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Выход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ПЕРЕХОДНЫЕ ПРОЦЕССЫ</a:t>
                      </a:r>
                      <a:r>
                        <a:rPr lang="en-US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Немодулированный сигнал</a:t>
                      </a:r>
                    </a:p>
                    <a:p>
                      <a:pPr algn="ctr"/>
                      <a:r>
                        <a:rPr lang="ru-RU" dirty="0" err="1" smtClean="0"/>
                        <a:t>Расфазирование</a:t>
                      </a:r>
                      <a:r>
                        <a:rPr lang="ru-RU" baseline="0" dirty="0" smtClean="0"/>
                        <a:t> 0</a:t>
                      </a:r>
                      <a:r>
                        <a:rPr lang="ru-RU" i="0" baseline="30000" dirty="0" smtClean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Модулированный</a:t>
                      </a:r>
                      <a:r>
                        <a:rPr lang="ru-RU" baseline="0" dirty="0" smtClean="0"/>
                        <a:t> сигнал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Расфазирование</a:t>
                      </a:r>
                      <a:r>
                        <a:rPr lang="ru-RU" baseline="0" dirty="0" smtClean="0"/>
                        <a:t> 0</a:t>
                      </a:r>
                      <a:r>
                        <a:rPr lang="ru-RU" i="0" baseline="30000" dirty="0" smtClean="0"/>
                        <a:t>о</a:t>
                      </a:r>
                    </a:p>
                  </a:txBody>
                  <a:tcPr/>
                </a:tc>
              </a:tr>
              <a:tr h="2830667">
                <a:tc>
                  <a:txBody>
                    <a:bodyPr/>
                    <a:lstStyle/>
                    <a:p>
                      <a:r>
                        <a:rPr lang="ru-RU" dirty="0" smtClean="0"/>
                        <a:t>ФД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30667">
                <a:tc>
                  <a:txBody>
                    <a:bodyPr/>
                    <a:lstStyle/>
                    <a:p>
                      <a:r>
                        <a:rPr lang="ru-RU" dirty="0" smtClean="0"/>
                        <a:t>Фильтр </a:t>
                      </a:r>
                    </a:p>
                    <a:p>
                      <a:r>
                        <a:rPr lang="ru-RU" dirty="0" smtClean="0"/>
                        <a:t>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89" y="4275509"/>
            <a:ext cx="43924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91" y="1251173"/>
            <a:ext cx="450708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76" y="1251173"/>
            <a:ext cx="44863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64" y="4275509"/>
            <a:ext cx="451935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3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207888" y="6858231"/>
            <a:ext cx="657225" cy="387350"/>
          </a:xfrm>
        </p:spPr>
        <p:txBody>
          <a:bodyPr/>
          <a:lstStyle/>
          <a:p>
            <a:pPr>
              <a:defRPr/>
            </a:pPr>
            <a:fld id="{9C805D94-8D10-4536-9F98-626A7F1C5794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484114"/>
              </p:ext>
            </p:extLst>
          </p:nvPr>
        </p:nvGraphicFramePr>
        <p:xfrm>
          <a:off x="440184" y="139900"/>
          <a:ext cx="9842410" cy="68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419688"/>
                <a:gridCol w="4414610"/>
              </a:tblGrid>
              <a:tr h="463201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Выход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ПЕРЕХОДНЫЕ ПРОЦЕССЫ</a:t>
                      </a:r>
                      <a:r>
                        <a:rPr lang="en-US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Модулированный сигнал</a:t>
                      </a:r>
                    </a:p>
                    <a:p>
                      <a:pPr algn="ctr"/>
                      <a:r>
                        <a:rPr lang="ru-RU" dirty="0" err="1" smtClean="0"/>
                        <a:t>Расфазирование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5</a:t>
                      </a:r>
                      <a:r>
                        <a:rPr lang="ru-RU" i="0" baseline="30000" dirty="0" smtClean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Модулированный</a:t>
                      </a:r>
                      <a:r>
                        <a:rPr lang="ru-RU" baseline="0" dirty="0" smtClean="0"/>
                        <a:t> сигнал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Расфазирование</a:t>
                      </a:r>
                      <a:r>
                        <a:rPr lang="ru-RU" baseline="0" dirty="0" smtClean="0"/>
                        <a:t> 10</a:t>
                      </a:r>
                      <a:r>
                        <a:rPr lang="ru-RU" i="0" baseline="30000" dirty="0" smtClean="0"/>
                        <a:t>о</a:t>
                      </a:r>
                    </a:p>
                  </a:txBody>
                  <a:tcPr/>
                </a:tc>
              </a:tr>
              <a:tr h="2830667">
                <a:tc>
                  <a:txBody>
                    <a:bodyPr/>
                    <a:lstStyle/>
                    <a:p>
                      <a:r>
                        <a:rPr lang="ru-RU" dirty="0" smtClean="0"/>
                        <a:t>ФД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30667">
                <a:tc>
                  <a:txBody>
                    <a:bodyPr/>
                    <a:lstStyle/>
                    <a:p>
                      <a:r>
                        <a:rPr lang="ru-RU" dirty="0" smtClean="0"/>
                        <a:t>Фильтр </a:t>
                      </a:r>
                    </a:p>
                    <a:p>
                      <a:r>
                        <a:rPr lang="ru-RU" dirty="0" smtClean="0"/>
                        <a:t>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/>
          <a:stretch/>
        </p:blipFill>
        <p:spPr bwMode="auto">
          <a:xfrm>
            <a:off x="1396110" y="4203501"/>
            <a:ext cx="4464495" cy="264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11" y="1251173"/>
            <a:ext cx="4464495" cy="272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/>
          <a:stretch/>
        </p:blipFill>
        <p:spPr bwMode="auto">
          <a:xfrm>
            <a:off x="5860606" y="1251173"/>
            <a:ext cx="4437619" cy="272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/>
          <a:stretch/>
        </p:blipFill>
        <p:spPr bwMode="auto">
          <a:xfrm>
            <a:off x="5889788" y="4203501"/>
            <a:ext cx="4379253" cy="264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5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207888" y="6858231"/>
            <a:ext cx="657225" cy="387350"/>
          </a:xfrm>
        </p:spPr>
        <p:txBody>
          <a:bodyPr/>
          <a:lstStyle/>
          <a:p>
            <a:pPr>
              <a:defRPr/>
            </a:pPr>
            <a:fld id="{9C805D94-8D10-4536-9F98-626A7F1C5794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33217"/>
              </p:ext>
            </p:extLst>
          </p:nvPr>
        </p:nvGraphicFramePr>
        <p:xfrm>
          <a:off x="440184" y="139900"/>
          <a:ext cx="9842410" cy="68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419688"/>
                <a:gridCol w="4414610"/>
              </a:tblGrid>
              <a:tr h="463201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Выход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ПЕРЕХОДНЫЕ ПРОЦЕССЫ</a:t>
                      </a:r>
                      <a:r>
                        <a:rPr lang="en-US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модулированный сигнал</a:t>
                      </a:r>
                    </a:p>
                    <a:p>
                      <a:pPr algn="ctr"/>
                      <a:r>
                        <a:rPr lang="ru-RU" dirty="0" err="1" smtClean="0"/>
                        <a:t>Расфазирование</a:t>
                      </a:r>
                      <a:r>
                        <a:rPr lang="ru-RU" baseline="0" dirty="0" smtClean="0"/>
                        <a:t> 10</a:t>
                      </a:r>
                      <a:r>
                        <a:rPr lang="ru-RU" i="0" baseline="30000" dirty="0" smtClean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Модулированный</a:t>
                      </a:r>
                      <a:r>
                        <a:rPr lang="ru-RU" baseline="0" dirty="0" smtClean="0"/>
                        <a:t> сигнал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Расфазирование</a:t>
                      </a:r>
                      <a:r>
                        <a:rPr lang="ru-RU" baseline="0" dirty="0" smtClean="0"/>
                        <a:t> 15</a:t>
                      </a:r>
                      <a:r>
                        <a:rPr lang="ru-RU" i="0" baseline="30000" dirty="0" smtClean="0"/>
                        <a:t>о</a:t>
                      </a:r>
                    </a:p>
                  </a:txBody>
                  <a:tcPr/>
                </a:tc>
              </a:tr>
              <a:tr h="2830667">
                <a:tc>
                  <a:txBody>
                    <a:bodyPr/>
                    <a:lstStyle/>
                    <a:p>
                      <a:r>
                        <a:rPr lang="ru-RU" dirty="0" smtClean="0"/>
                        <a:t>ФД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30667">
                <a:tc>
                  <a:txBody>
                    <a:bodyPr/>
                    <a:lstStyle/>
                    <a:p>
                      <a:r>
                        <a:rPr lang="ru-RU" dirty="0" smtClean="0"/>
                        <a:t>Фильтр </a:t>
                      </a:r>
                    </a:p>
                    <a:p>
                      <a:r>
                        <a:rPr lang="ru-RU" dirty="0" smtClean="0"/>
                        <a:t>НЧ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07" y="4275509"/>
            <a:ext cx="45339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62" y="1323180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344" b="-1"/>
          <a:stretch/>
        </p:blipFill>
        <p:spPr bwMode="auto">
          <a:xfrm>
            <a:off x="5836086" y="4275509"/>
            <a:ext cx="442210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/>
          <a:stretch/>
        </p:blipFill>
        <p:spPr bwMode="auto">
          <a:xfrm>
            <a:off x="5836086" y="1323181"/>
            <a:ext cx="442427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5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0849" y="6723781"/>
            <a:ext cx="657225" cy="387350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fld id="{9C805D94-8D10-4536-9F98-626A7F1C5794}" type="slidenum">
              <a:rPr lang="ru-RU" sz="1800" smtClean="0"/>
              <a:pPr>
                <a:defRPr/>
              </a:pPr>
              <a:t>18</a:t>
            </a:fld>
            <a:endParaRPr lang="ru-RU" sz="18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9001" r="7303" b="5704"/>
          <a:stretch>
            <a:fillRect/>
          </a:stretch>
        </p:blipFill>
        <p:spPr bwMode="auto">
          <a:xfrm>
            <a:off x="20849" y="1734100"/>
            <a:ext cx="4595799" cy="39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/>
          <a:stretch/>
        </p:blipFill>
        <p:spPr bwMode="auto">
          <a:xfrm>
            <a:off x="4427718" y="1734100"/>
            <a:ext cx="5943600" cy="217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35880" y="5773633"/>
            <a:ext cx="5191125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Рис.19.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модель для исследования совместной работы передающей и приемной части РСПИ с СВН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3955" y="3943791"/>
            <a:ext cx="5191125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Рис.20.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Последовательность отчетов на выходе демодулятора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(салатовый),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ПСП на входе модулятора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(зеленая)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0344" y="181632"/>
            <a:ext cx="65308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передающей и приемной части РСПИ с СВН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0144" y="1734100"/>
            <a:ext cx="1368152" cy="1964775"/>
            <a:chOff x="80144" y="1734100"/>
            <a:chExt cx="1368152" cy="1964775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80144" y="3698875"/>
              <a:ext cx="1368152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80144" y="1734100"/>
              <a:ext cx="0" cy="19647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80144" y="1734100"/>
              <a:ext cx="1368152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448296" y="1734100"/>
              <a:ext cx="0" cy="19647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512724" y="1721587"/>
            <a:ext cx="2542093" cy="2000917"/>
            <a:chOff x="1512724" y="1721587"/>
            <a:chExt cx="2542093" cy="2000917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520304" y="1757729"/>
              <a:ext cx="0" cy="19647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1520304" y="3686362"/>
              <a:ext cx="252028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054817" y="1721587"/>
              <a:ext cx="0" cy="19647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1512724" y="1757729"/>
              <a:ext cx="252028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858719" y="3907285"/>
            <a:ext cx="2685921" cy="1803623"/>
            <a:chOff x="1858719" y="3907285"/>
            <a:chExt cx="2685921" cy="1803623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1880344" y="3907285"/>
              <a:ext cx="266429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858719" y="3907285"/>
              <a:ext cx="0" cy="180362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>
              <a:off x="1880344" y="5710908"/>
              <a:ext cx="266429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544640" y="3907285"/>
              <a:ext cx="0" cy="180362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55576" y="3411725"/>
            <a:ext cx="1008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Модулятор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3032472" y="255985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Демодулятор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033004" y="542093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ВН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850051"/>
            <a:ext cx="657225" cy="387350"/>
          </a:xfrm>
        </p:spPr>
        <p:txBody>
          <a:bodyPr/>
          <a:lstStyle/>
          <a:p>
            <a:pPr>
              <a:defRPr/>
            </a:pPr>
            <a:fld id="{9C805D94-8D10-4536-9F98-626A7F1C5794}" type="slidenum"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19</a:t>
            </a:fld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8536" y="171053"/>
            <a:ext cx="6264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/>
              <a:t>Заключение</a:t>
            </a:r>
            <a:endParaRPr lang="ru-RU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3176488" y="1015569"/>
            <a:ext cx="518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Сформулируем выводы по работе: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725" y="1607010"/>
            <a:ext cx="97335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проведен обзор литературы. Рассмотрены основные характеристики систем радиосвязи, кратко изложены сведения о сигналах 4ФМ и 4ФМС, способы построения оптимальных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квазиоптимальных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приемников 4-х позиционных ФМ сигналов;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2" y="2622673"/>
            <a:ext cx="10056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построены цифровые модели передающей и приемной частей РСПИ для сигналов 4ФМ и 4ФМС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 подробный анализ работы полученных схем для всех блоков, входящих в состав цифровых моделей;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2" y="3657350"/>
            <a:ext cx="990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проведен статистический эксперимент на цифровых моделях РСПИ  4-х позиционных ФМ сигналов, получены теоретические и экспериментальные зависимости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000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2000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/N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для 4-х позиционных ФМ сигналов.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2" y="4692027"/>
            <a:ext cx="990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построена линеаризованная модель системы восстановления фазы несущего колебания. Проведен ее теоретический анализ, получено выражение для переходного процесса по ошибке слежения φ(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8612" y="5707690"/>
            <a:ext cx="990466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проанализирована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работа системы восстановления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несущего колебания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цифровой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моделью РСПИ, показано, что при произвольном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расфазировании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входного и опорного напряжения ГУН, демодулятор функционирует правильно.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8" name="Заголовок 1"/>
          <p:cNvSpPr>
            <a:spLocks/>
          </p:cNvSpPr>
          <p:nvPr/>
        </p:nvSpPr>
        <p:spPr bwMode="auto">
          <a:xfrm>
            <a:off x="531813" y="0"/>
            <a:ext cx="94456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>
              <a:lnSpc>
                <a:spcPct val="90000"/>
              </a:lnSpc>
            </a:pPr>
            <a:r>
              <a:rPr lang="ru-RU" sz="4000">
                <a:latin typeface="Tw Cen MT" pitchFamily="34" charset="0"/>
              </a:rPr>
              <a:t>ФАЗОВАЯ МОДУЛЯЦИЯ (</a:t>
            </a:r>
            <a:r>
              <a:rPr lang="en-US" sz="3600"/>
              <a:t>M-</a:t>
            </a:r>
            <a:r>
              <a:rPr lang="ru-RU" sz="4000">
                <a:latin typeface="Tw Cen MT" pitchFamily="34" charset="0"/>
              </a:rPr>
              <a:t>PSK)</a:t>
            </a:r>
          </a:p>
        </p:txBody>
      </p:sp>
      <p:pic>
        <p:nvPicPr>
          <p:cNvPr id="2160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2332038"/>
            <a:ext cx="41846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10" name="TextBox 4"/>
          <p:cNvSpPr txBox="1">
            <a:spLocks noChangeArrowheads="1"/>
          </p:cNvSpPr>
          <p:nvPr/>
        </p:nvSpPr>
        <p:spPr bwMode="auto">
          <a:xfrm>
            <a:off x="6134100" y="5068888"/>
            <a:ext cx="46513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503238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ФМ</a:t>
            </a:r>
          </a:p>
        </p:txBody>
      </p:sp>
      <p:sp>
        <p:nvSpPr>
          <p:cNvPr id="21611" name="Номер слайда 5"/>
          <p:cNvSpPr txBox="1">
            <a:spLocks noGrp="1"/>
          </p:cNvSpPr>
          <p:nvPr/>
        </p:nvSpPr>
        <p:spPr bwMode="auto">
          <a:xfrm>
            <a:off x="-522288" y="6723063"/>
            <a:ext cx="104457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r" defTabSz="1008063"/>
            <a:fld id="{23D86B96-11A0-4502-BCE7-74A527969511}" type="slidenum">
              <a:rPr lang="ru-RU">
                <a:latin typeface="Tw Cen MT" pitchFamily="34" charset="0"/>
              </a:rPr>
              <a:pPr algn="r" defTabSz="1008063"/>
              <a:t>2</a:t>
            </a:fld>
            <a:endParaRPr lang="ru-RU">
              <a:latin typeface="Tw Cen MT" pitchFamily="34" charset="0"/>
            </a:endParaRPr>
          </a:p>
        </p:txBody>
      </p:sp>
      <p:graphicFrame>
        <p:nvGraphicFramePr>
          <p:cNvPr id="21600" name="Object 96"/>
          <p:cNvGraphicFramePr>
            <a:graphicFrameLocks noChangeAspect="1"/>
          </p:cNvGraphicFramePr>
          <p:nvPr/>
        </p:nvGraphicFramePr>
        <p:xfrm>
          <a:off x="5473700" y="2971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4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971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1" name="Object 97"/>
          <p:cNvGraphicFramePr>
            <a:graphicFrameLocks noChangeAspect="1"/>
          </p:cNvGraphicFramePr>
          <p:nvPr/>
        </p:nvGraphicFramePr>
        <p:xfrm>
          <a:off x="5473700" y="2971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5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971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2" name="Object 98"/>
          <p:cNvGraphicFramePr>
            <a:graphicFrameLocks noChangeAspect="1"/>
          </p:cNvGraphicFramePr>
          <p:nvPr/>
        </p:nvGraphicFramePr>
        <p:xfrm>
          <a:off x="728663" y="1466850"/>
          <a:ext cx="892968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6" name="Equation" r:id="rId7" imgW="4508280" imgH="431640" progId="Equation.DSMT4">
                  <p:embed/>
                </p:oleObj>
              </mc:Choice>
              <mc:Fallback>
                <p:oleObj name="Equation" r:id="rId7" imgW="4508280" imgH="43164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1466850"/>
                        <a:ext cx="8929687" cy="8556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3" name="Object 99"/>
          <p:cNvGraphicFramePr>
            <a:graphicFrameLocks noChangeAspect="1"/>
          </p:cNvGraphicFramePr>
          <p:nvPr/>
        </p:nvGraphicFramePr>
        <p:xfrm>
          <a:off x="2024063" y="2403475"/>
          <a:ext cx="36004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7" name="Equation" r:id="rId9" imgW="1790640" imgH="431640" progId="Equation.DSMT4">
                  <p:embed/>
                </p:oleObj>
              </mc:Choice>
              <mc:Fallback>
                <p:oleObj name="Equation" r:id="rId9" imgW="1790640" imgH="43164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403475"/>
                        <a:ext cx="3600450" cy="8683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4" name="Object 100"/>
          <p:cNvGraphicFramePr>
            <a:graphicFrameLocks noChangeAspect="1"/>
          </p:cNvGraphicFramePr>
          <p:nvPr/>
        </p:nvGraphicFramePr>
        <p:xfrm>
          <a:off x="2036763" y="3340100"/>
          <a:ext cx="35750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8" name="Equation" r:id="rId11" imgW="1815840" imgH="431640" progId="Equation.DSMT4">
                  <p:embed/>
                </p:oleObj>
              </mc:Choice>
              <mc:Fallback>
                <p:oleObj name="Equation" r:id="rId11" imgW="1815840" imgH="43164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340100"/>
                        <a:ext cx="3575050" cy="8334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5" name="Object 101"/>
          <p:cNvGraphicFramePr>
            <a:graphicFrameLocks noChangeAspect="1"/>
          </p:cNvGraphicFramePr>
          <p:nvPr/>
        </p:nvGraphicFramePr>
        <p:xfrm>
          <a:off x="249238" y="5335588"/>
          <a:ext cx="3349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9" name="Equation" r:id="rId13" imgW="177480" imgH="241200" progId="Equation.DSMT4">
                  <p:embed/>
                </p:oleObj>
              </mc:Choice>
              <mc:Fallback>
                <p:oleObj name="Equation" r:id="rId13" imgW="177480" imgH="2412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5335588"/>
                        <a:ext cx="334962" cy="4556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12" name="Text Box 13"/>
          <p:cNvSpPr txBox="1">
            <a:spLocks noChangeArrowheads="1"/>
          </p:cNvSpPr>
          <p:nvPr/>
        </p:nvSpPr>
        <p:spPr bwMode="auto">
          <a:xfrm>
            <a:off x="584200" y="5346700"/>
            <a:ext cx="3960813" cy="404813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принимает значения из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множества</a:t>
            </a:r>
            <a:r>
              <a:rPr lang="ru-RU" dirty="0"/>
              <a:t> </a:t>
            </a:r>
          </a:p>
        </p:txBody>
      </p:sp>
      <p:graphicFrame>
        <p:nvGraphicFramePr>
          <p:cNvPr id="21606" name="Object 102"/>
          <p:cNvGraphicFramePr>
            <a:graphicFrameLocks noChangeAspect="1"/>
          </p:cNvGraphicFramePr>
          <p:nvPr/>
        </p:nvGraphicFramePr>
        <p:xfrm>
          <a:off x="4564063" y="5140325"/>
          <a:ext cx="26447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" name="Equation" r:id="rId15" imgW="1498320" imgH="457200" progId="Equation.DSMT4">
                  <p:embed/>
                </p:oleObj>
              </mc:Choice>
              <mc:Fallback>
                <p:oleObj name="Equation" r:id="rId15" imgW="1498320" imgH="45720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5140325"/>
                        <a:ext cx="2644775" cy="808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" name="Object 103"/>
          <p:cNvGraphicFramePr>
            <a:graphicFrameLocks noChangeAspect="1"/>
          </p:cNvGraphicFramePr>
          <p:nvPr/>
        </p:nvGraphicFramePr>
        <p:xfrm>
          <a:off x="247650" y="5916613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1" name="Equation" r:id="rId17" imgW="177646" imgH="228402" progId="Equation.DSMT4">
                  <p:embed/>
                </p:oleObj>
              </mc:Choice>
              <mc:Fallback>
                <p:oleObj name="Equation" r:id="rId17" imgW="177646" imgH="228402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916613"/>
                        <a:ext cx="336550" cy="434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13" name="Text Box 16"/>
          <p:cNvSpPr txBox="1">
            <a:spLocks noChangeArrowheads="1"/>
          </p:cNvSpPr>
          <p:nvPr/>
        </p:nvSpPr>
        <p:spPr bwMode="auto">
          <a:xfrm>
            <a:off x="584200" y="5942013"/>
            <a:ext cx="3671888" cy="406400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произвольная начальная фаза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81062" y="2691333"/>
            <a:ext cx="8828087" cy="136842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en-US" sz="3500" b="1" kern="1200" dirty="0"/>
              <a:t> </a:t>
            </a:r>
            <a:r>
              <a:rPr lang="ru-RU" sz="3500" b="1" kern="1200" dirty="0" smtClean="0"/>
              <a:t>Магистерская диссертация</a:t>
            </a:r>
            <a:br>
              <a:rPr lang="ru-RU" sz="3500" b="1" kern="1200" dirty="0" smtClean="0"/>
            </a:br>
            <a:r>
              <a:rPr lang="ru-RU" sz="3500" b="1" kern="1200" dirty="0" smtClean="0"/>
              <a:t>на тему:</a:t>
            </a:r>
            <a:r>
              <a:rPr lang="ru-RU" sz="3500" kern="1200" dirty="0"/>
              <a:t/>
            </a:r>
            <a:br>
              <a:rPr lang="ru-RU" sz="3500" kern="1200" dirty="0"/>
            </a:br>
            <a:r>
              <a:rPr lang="ru-RU" sz="3500" kern="1200" dirty="0"/>
              <a:t/>
            </a:r>
            <a:br>
              <a:rPr lang="ru-RU" sz="3500" kern="1200" dirty="0"/>
            </a:br>
            <a:r>
              <a:rPr lang="ru-RU" sz="3500" u="sng" kern="1200" dirty="0"/>
              <a:t>АНАЛИЗ ХАРАКТЕРИСТИК </a:t>
            </a:r>
            <a:r>
              <a:rPr lang="ru-RU" sz="3500" u="sng" kern="1200" dirty="0" smtClean="0"/>
              <a:t>КВАЗИОПТИМАЛЬНЫХ </a:t>
            </a:r>
            <a:r>
              <a:rPr lang="ru-RU" sz="3500" u="sng" kern="1200" dirty="0"/>
              <a:t>ПРИЕМНИКОВ </a:t>
            </a:r>
            <a:r>
              <a:rPr lang="ru-RU" sz="3500" u="sng" kern="1200" dirty="0" smtClean="0"/>
              <a:t>ЦИФРОВЫХ СИГНАЛОВ </a:t>
            </a:r>
            <a:r>
              <a:rPr lang="en-US" sz="3500" u="sng" kern="1200" dirty="0"/>
              <a:t>4</a:t>
            </a:r>
            <a:r>
              <a:rPr lang="ru-RU" sz="3500" u="sng" kern="1200" dirty="0" smtClean="0"/>
              <a:t>ФМ</a:t>
            </a:r>
            <a:r>
              <a:rPr lang="ru-RU" sz="3500" u="sng" kern="1200" dirty="0"/>
              <a:t>/</a:t>
            </a:r>
            <a:r>
              <a:rPr lang="ru-RU" sz="3500" u="sng" kern="1200" dirty="0" smtClean="0">
                <a:latin typeface="Arial" charset="0"/>
              </a:rPr>
              <a:t>4ФМС</a:t>
            </a:r>
            <a:endParaRPr lang="ru-RU" sz="3500" u="sng" kern="12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032472" y="5004469"/>
            <a:ext cx="7278687" cy="13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r" defTabSz="1008063"/>
            <a:r>
              <a:rPr lang="ru-RU" sz="2000" dirty="0">
                <a:latin typeface="Tw Cen MT" pitchFamily="34" charset="0"/>
              </a:rPr>
              <a:t>Студент: </a:t>
            </a:r>
            <a:r>
              <a:rPr lang="ru-RU" sz="2000" dirty="0" err="1">
                <a:latin typeface="Tw Cen MT" pitchFamily="34" charset="0"/>
              </a:rPr>
              <a:t>Выстрелкова</a:t>
            </a:r>
            <a:r>
              <a:rPr lang="ru-RU" sz="2000" dirty="0">
                <a:latin typeface="Tw Cen MT" pitchFamily="34" charset="0"/>
              </a:rPr>
              <a:t> А.А.</a:t>
            </a:r>
          </a:p>
          <a:p>
            <a:pPr algn="r" defTabSz="1008063"/>
            <a:r>
              <a:rPr lang="ru-RU" sz="2000" dirty="0" smtClean="0">
                <a:latin typeface="Tw Cen MT" pitchFamily="34" charset="0"/>
              </a:rPr>
              <a:t>Учебная группа: ЭР-25-10</a:t>
            </a:r>
          </a:p>
          <a:p>
            <a:pPr algn="r" defTabSz="1008063"/>
            <a:r>
              <a:rPr lang="ru-RU" sz="2000" dirty="0" smtClean="0">
                <a:latin typeface="Tw Cen MT" pitchFamily="34" charset="0"/>
              </a:rPr>
              <a:t>Научный руководитель: </a:t>
            </a:r>
            <a:r>
              <a:rPr lang="ru-RU" sz="2000" dirty="0">
                <a:latin typeface="Tw Cen MT" pitchFamily="34" charset="0"/>
              </a:rPr>
              <a:t>к.т.н., доц. </a:t>
            </a:r>
            <a:r>
              <a:rPr lang="ru-RU" sz="2000" dirty="0" err="1">
                <a:latin typeface="Tw Cen MT" pitchFamily="34" charset="0"/>
              </a:rPr>
              <a:t>Сизякова</a:t>
            </a:r>
            <a:r>
              <a:rPr lang="ru-RU" sz="2000" dirty="0">
                <a:latin typeface="Tw Cen MT" pitchFamily="34" charset="0"/>
              </a:rPr>
              <a:t> А.Ю.</a:t>
            </a:r>
          </a:p>
          <a:p>
            <a:pPr algn="r" defTabSz="1008063"/>
            <a:endParaRPr lang="ru-RU" sz="2000" dirty="0">
              <a:latin typeface="Tw Cen MT" pitchFamily="34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4191000" y="6792913"/>
            <a:ext cx="22082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/>
            <a:r>
              <a:rPr lang="ru-RU" sz="2000">
                <a:latin typeface="Tw Cen MT" pitchFamily="34" charset="0"/>
              </a:rPr>
              <a:t>Москва 2016г.</a:t>
            </a:r>
          </a:p>
        </p:txBody>
      </p:sp>
    </p:spTree>
    <p:extLst>
      <p:ext uri="{BB962C8B-B14F-4D97-AF65-F5344CB8AC3E}">
        <p14:creationId xmlns:p14="http://schemas.microsoft.com/office/powerpoint/2010/main" val="12294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/>
          </p:cNvSpPr>
          <p:nvPr/>
        </p:nvSpPr>
        <p:spPr bwMode="auto">
          <a:xfrm>
            <a:off x="946150" y="-174625"/>
            <a:ext cx="8631238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>
              <a:lnSpc>
                <a:spcPct val="90000"/>
              </a:lnSpc>
            </a:pPr>
            <a:r>
              <a:rPr lang="ru-RU" sz="4000">
                <a:latin typeface="Tw Cen MT" pitchFamily="34" charset="0"/>
              </a:rPr>
              <a:t>ЧЕТЫРЕХПОЗИЦИОННЫЕ СИГНАЛЫ (4ФМ</a:t>
            </a:r>
            <a:r>
              <a:rPr lang="en-US" sz="4000">
                <a:latin typeface="Tw Cen MT" pitchFamily="34" charset="0"/>
              </a:rPr>
              <a:t>,QPSK</a:t>
            </a:r>
            <a:r>
              <a:rPr lang="ru-RU" sz="4000">
                <a:latin typeface="Tw Cen MT" pitchFamily="34" charset="0"/>
              </a:rPr>
              <a:t>)</a:t>
            </a:r>
          </a:p>
        </p:txBody>
      </p:sp>
      <p:pic>
        <p:nvPicPr>
          <p:cNvPr id="44034" name="Объект 3"/>
          <p:cNvPicPr>
            <a:picLocks/>
          </p:cNvPicPr>
          <p:nvPr/>
        </p:nvPicPr>
        <p:blipFill>
          <a:blip r:embed="rId3"/>
          <a:srcRect l="32388" t="33650" r="18385" b="37547"/>
          <a:stretch>
            <a:fillRect/>
          </a:stretch>
        </p:blipFill>
        <p:spPr bwMode="auto">
          <a:xfrm>
            <a:off x="360363" y="2546350"/>
            <a:ext cx="5457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492125" y="4775200"/>
            <a:ext cx="5192713" cy="97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indent="495300" algn="ctr" defTabSz="503238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Структурная схема модулятора 4ФМ сигналов</a:t>
            </a:r>
            <a:endParaRPr lang="ru-RU" sz="15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4036" name="Рисунок 5"/>
          <p:cNvPicPr>
            <a:picLocks noChangeAspect="1" noChangeArrowheads="1"/>
          </p:cNvPicPr>
          <p:nvPr/>
        </p:nvPicPr>
        <p:blipFill>
          <a:blip r:embed="rId4"/>
          <a:srcRect l="36876" t="15678" r="31985" b="24310"/>
          <a:stretch>
            <a:fillRect/>
          </a:stretch>
        </p:blipFill>
        <p:spPr bwMode="auto">
          <a:xfrm>
            <a:off x="5818188" y="1338263"/>
            <a:ext cx="42703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6"/>
          <p:cNvSpPr>
            <a:spLocks noChangeArrowheads="1"/>
          </p:cNvSpPr>
          <p:nvPr/>
        </p:nvSpPr>
        <p:spPr bwMode="auto">
          <a:xfrm>
            <a:off x="4493752" y="6745288"/>
            <a:ext cx="5941346" cy="51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indent="495300" algn="ctr" defTabSz="503238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Временные диаграммы для 4ФМ сигнала</a:t>
            </a:r>
            <a:endParaRPr lang="ru-RU" sz="1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038" name="Номер слайда 5"/>
          <p:cNvSpPr txBox="1">
            <a:spLocks noGrp="1"/>
          </p:cNvSpPr>
          <p:nvPr/>
        </p:nvSpPr>
        <p:spPr bwMode="auto">
          <a:xfrm>
            <a:off x="-711200" y="6723063"/>
            <a:ext cx="1044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r" defTabSz="1008063"/>
            <a:fld id="{7C5F2E9A-47C2-43FB-8CBC-B71BB716ACE3}" type="slidenum">
              <a:rPr lang="ru-RU">
                <a:latin typeface="Tw Cen MT" pitchFamily="34" charset="0"/>
              </a:rPr>
              <a:pPr algn="r" defTabSz="1008063"/>
              <a:t>3</a:t>
            </a:fld>
            <a:endParaRPr lang="ru-RU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/>
          </p:cNvSpPr>
          <p:nvPr/>
        </p:nvSpPr>
        <p:spPr bwMode="auto">
          <a:xfrm>
            <a:off x="890588" y="385763"/>
            <a:ext cx="86312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>
              <a:lnSpc>
                <a:spcPct val="90000"/>
              </a:lnSpc>
            </a:pPr>
            <a:r>
              <a:rPr lang="ru-RU" sz="4000">
                <a:latin typeface="Tw Cen MT" pitchFamily="34" charset="0"/>
              </a:rPr>
              <a:t>ЧЕТЫРЕХПОЗИЦИОННЫЕ СИГНАЛЫ (4ФМС</a:t>
            </a:r>
            <a:r>
              <a:rPr lang="en-US" sz="4000">
                <a:latin typeface="Tw Cen MT" pitchFamily="34" charset="0"/>
              </a:rPr>
              <a:t>,OQPSK</a:t>
            </a:r>
            <a:r>
              <a:rPr lang="ru-RU" sz="4000">
                <a:latin typeface="Tw Cen MT" pitchFamily="34" charset="0"/>
              </a:rPr>
              <a:t>)</a:t>
            </a:r>
          </a:p>
        </p:txBody>
      </p:sp>
      <p:sp>
        <p:nvSpPr>
          <p:cNvPr id="46082" name="Прямоугольник 6"/>
          <p:cNvSpPr>
            <a:spLocks noChangeArrowheads="1"/>
          </p:cNvSpPr>
          <p:nvPr/>
        </p:nvSpPr>
        <p:spPr bwMode="auto">
          <a:xfrm>
            <a:off x="152400" y="4706938"/>
            <a:ext cx="5194300" cy="97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indent="495300" algn="ctr" defTabSz="503238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Рис.4.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Упрощенная структурная схема модулятора 4ФМС сигналов</a:t>
            </a:r>
            <a:endParaRPr lang="ru-RU" sz="1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6083" name="Прямоугольник 8"/>
          <p:cNvSpPr>
            <a:spLocks noChangeArrowheads="1"/>
          </p:cNvSpPr>
          <p:nvPr/>
        </p:nvSpPr>
        <p:spPr bwMode="auto">
          <a:xfrm>
            <a:off x="5024327" y="5529263"/>
            <a:ext cx="5337398" cy="51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indent="495300" algn="ctr" defTabSz="503238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Реализация сигналов 4ФМ и 4ФМС</a:t>
            </a:r>
            <a:endParaRPr lang="ru-RU" sz="1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6084" name="Номер слайда 5"/>
          <p:cNvSpPr txBox="1">
            <a:spLocks noGrp="1"/>
          </p:cNvSpPr>
          <p:nvPr/>
        </p:nvSpPr>
        <p:spPr bwMode="auto">
          <a:xfrm>
            <a:off x="-423863" y="6723063"/>
            <a:ext cx="104457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r" defTabSz="1008063"/>
            <a:fld id="{E67B7688-20A0-4259-875F-F5646E61768F}" type="slidenum">
              <a:rPr lang="ru-RU">
                <a:latin typeface="Tw Cen MT" pitchFamily="34" charset="0"/>
              </a:rPr>
              <a:pPr algn="r" defTabSz="1008063"/>
              <a:t>4</a:t>
            </a:fld>
            <a:endParaRPr lang="ru-RU">
              <a:latin typeface="Tw Cen MT" pitchFamily="34" charset="0"/>
            </a:endParaRPr>
          </a:p>
        </p:txBody>
      </p:sp>
      <p:sp>
        <p:nvSpPr>
          <p:cNvPr id="46085" name="Rectangle 11"/>
          <p:cNvSpPr>
            <a:spLocks noChangeArrowheads="1"/>
          </p:cNvSpPr>
          <p:nvPr/>
        </p:nvSpPr>
        <p:spPr bwMode="auto">
          <a:xfrm>
            <a:off x="0" y="2813050"/>
            <a:ext cx="103854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/>
          </a:p>
        </p:txBody>
      </p:sp>
      <p:pic>
        <p:nvPicPr>
          <p:cNvPr id="46086" name="Picture 12"/>
          <p:cNvPicPr>
            <a:picLocks noChangeAspect="1" noChangeArrowheads="1"/>
          </p:cNvPicPr>
          <p:nvPr/>
        </p:nvPicPr>
        <p:blipFill>
          <a:blip r:embed="rId2"/>
          <a:srcRect l="30920" t="40266" r="13173" b="32454"/>
          <a:stretch>
            <a:fillRect/>
          </a:stretch>
        </p:blipFill>
        <p:spPr bwMode="auto">
          <a:xfrm>
            <a:off x="0" y="2301875"/>
            <a:ext cx="562451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2255838"/>
            <a:ext cx="439261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Объект 3"/>
          <p:cNvPicPr>
            <a:picLocks/>
          </p:cNvPicPr>
          <p:nvPr/>
        </p:nvPicPr>
        <p:blipFill>
          <a:blip r:embed="rId3"/>
          <a:srcRect l="42599" t="24516" r="8513" b="35443"/>
          <a:stretch>
            <a:fillRect/>
          </a:stretch>
        </p:blipFill>
        <p:spPr bwMode="auto">
          <a:xfrm>
            <a:off x="53975" y="2857523"/>
            <a:ext cx="550862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10"/>
          <p:cNvSpPr>
            <a:spLocks noChangeArrowheads="1"/>
          </p:cNvSpPr>
          <p:nvPr/>
        </p:nvSpPr>
        <p:spPr bwMode="auto">
          <a:xfrm>
            <a:off x="-1257300" y="5171876"/>
            <a:ext cx="7386638" cy="97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indent="495300" algn="ctr" defTabSz="1008063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Рис.6.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Структурная схема когерентного</a:t>
            </a:r>
          </a:p>
          <a:p>
            <a:pPr indent="495300" algn="ctr" defTabSz="1008063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демодулятора 4ФМ сигналов</a:t>
            </a:r>
            <a:endParaRPr lang="ru-RU" sz="1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2528888" y="242888"/>
            <a:ext cx="5472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w Cen MT" pitchFamily="34" charset="0"/>
              </a:rPr>
              <a:t>ДЕМОДУЛЯТОР 4ФМ СИГНАЛОВ</a:t>
            </a:r>
          </a:p>
        </p:txBody>
      </p:sp>
      <p:sp>
        <p:nvSpPr>
          <p:cNvPr id="47108" name="Номер слайда 5"/>
          <p:cNvSpPr txBox="1">
            <a:spLocks noGrp="1"/>
          </p:cNvSpPr>
          <p:nvPr/>
        </p:nvSpPr>
        <p:spPr bwMode="auto">
          <a:xfrm>
            <a:off x="-423863" y="6723063"/>
            <a:ext cx="104457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r" defTabSz="1008063"/>
            <a:fld id="{A292C938-1CA5-4841-842B-DEB53EE24377}" type="slidenum">
              <a:rPr lang="ru-RU">
                <a:latin typeface="Tw Cen MT" pitchFamily="34" charset="0"/>
              </a:rPr>
              <a:pPr algn="r" defTabSz="1008063"/>
              <a:t>5</a:t>
            </a:fld>
            <a:endParaRPr lang="ru-RU">
              <a:latin typeface="Tw Cen MT" pitchFamily="34" charset="0"/>
            </a:endParaRPr>
          </a:p>
        </p:txBody>
      </p:sp>
      <p:pic>
        <p:nvPicPr>
          <p:cNvPr id="47109" name="Рисунок 1"/>
          <p:cNvPicPr>
            <a:picLocks noChangeAspect="1" noChangeArrowheads="1"/>
          </p:cNvPicPr>
          <p:nvPr/>
        </p:nvPicPr>
        <p:blipFill>
          <a:blip r:embed="rId4"/>
          <a:srcRect l="1756" t="29915" r="60257" b="16809"/>
          <a:stretch>
            <a:fillRect/>
          </a:stretch>
        </p:blipFill>
        <p:spPr bwMode="auto">
          <a:xfrm>
            <a:off x="5576888" y="1597025"/>
            <a:ext cx="4875212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Прямоугольник 1"/>
          <p:cNvSpPr>
            <a:spLocks noChangeArrowheads="1"/>
          </p:cNvSpPr>
          <p:nvPr/>
        </p:nvSpPr>
        <p:spPr bwMode="auto">
          <a:xfrm>
            <a:off x="5264944" y="5462588"/>
            <a:ext cx="5191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95300" algn="ctr" defTabSz="1008063">
              <a:lnSpc>
                <a:spcPct val="107000"/>
              </a:lnSpc>
              <a:spcAft>
                <a:spcPts val="888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Рис.7.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Теоретическая зависимость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2000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u-RU" sz="20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20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для сигн</a:t>
            </a: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алов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4ФМ и 4ФМС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5562600" y="1693863"/>
            <a:ext cx="566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P</a:t>
            </a:r>
            <a:r>
              <a:rPr lang="en-US" sz="900">
                <a:solidFill>
                  <a:schemeClr val="bg1"/>
                </a:solidFill>
              </a:rPr>
              <a:t>b</a:t>
            </a:r>
            <a:endParaRPr lang="ru-RU" sz="9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5013" y="5068888"/>
            <a:ext cx="9366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chemeClr val="bg1"/>
                </a:solidFill>
              </a:rPr>
              <a:t>E</a:t>
            </a:r>
            <a:r>
              <a:rPr lang="en-US" sz="1050" dirty="0" err="1">
                <a:solidFill>
                  <a:schemeClr val="bg1"/>
                </a:solidFill>
              </a:rPr>
              <a:t>b</a:t>
            </a:r>
            <a:r>
              <a:rPr lang="en-US" sz="1200" dirty="0">
                <a:solidFill>
                  <a:schemeClr val="bg1"/>
                </a:solidFill>
              </a:rPr>
              <a:t>/N</a:t>
            </a:r>
            <a:r>
              <a:rPr lang="en-US" sz="900" dirty="0">
                <a:solidFill>
                  <a:schemeClr val="bg1"/>
                </a:solidFill>
              </a:rPr>
              <a:t>0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08463" y="5978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740116"/>
              </p:ext>
            </p:extLst>
          </p:nvPr>
        </p:nvGraphicFramePr>
        <p:xfrm>
          <a:off x="2048057" y="1861826"/>
          <a:ext cx="1520460" cy="780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Equation" r:id="rId5" imgW="1053643" imgH="545863" progId="Equation.DSMT4">
                  <p:embed/>
                </p:oleObj>
              </mc:Choice>
              <mc:Fallback>
                <p:oleObj name="Equation" r:id="rId5" imgW="1053643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057" y="1861826"/>
                        <a:ext cx="1520460" cy="78077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4"/>
          <p:cNvSpPr>
            <a:spLocks noChangeArrowheads="1"/>
          </p:cNvSpPr>
          <p:nvPr/>
        </p:nvSpPr>
        <p:spPr bwMode="auto">
          <a:xfrm>
            <a:off x="1592263" y="3267075"/>
            <a:ext cx="7178675" cy="42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indent="495300" algn="ctr" defTabSz="1008063">
              <a:lnSpc>
                <a:spcPct val="115000"/>
              </a:lnSpc>
              <a:spcAft>
                <a:spcPts val="663"/>
              </a:spcAft>
              <a:tabLst>
                <a:tab pos="2498725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Рис.8.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формирования сигнала 4ФМ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30" name="Прямоугольник 5"/>
          <p:cNvSpPr>
            <a:spLocks noChangeArrowheads="1"/>
          </p:cNvSpPr>
          <p:nvPr/>
        </p:nvSpPr>
        <p:spPr bwMode="auto">
          <a:xfrm>
            <a:off x="1663700" y="6651625"/>
            <a:ext cx="7113588" cy="42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indent="495300" algn="ctr" defTabSz="1008063">
              <a:lnSpc>
                <a:spcPct val="115000"/>
              </a:lnSpc>
              <a:spcAft>
                <a:spcPts val="663"/>
              </a:spcAft>
              <a:tabLst>
                <a:tab pos="2498725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Рис.9.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формирования сигнала 4ФМ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31" name="Заголовок 1"/>
          <p:cNvSpPr>
            <a:spLocks/>
          </p:cNvSpPr>
          <p:nvPr/>
        </p:nvSpPr>
        <p:spPr bwMode="auto">
          <a:xfrm>
            <a:off x="584200" y="0"/>
            <a:ext cx="91900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>
              <a:lnSpc>
                <a:spcPct val="90000"/>
              </a:lnSpc>
            </a:pPr>
            <a:r>
              <a:rPr lang="ru-RU" sz="4000">
                <a:latin typeface="Tw Cen MT" pitchFamily="34" charset="0"/>
              </a:rPr>
              <a:t>ПЕРЕДАЮЩАЯ ЧАСТЬ РСПИ</a:t>
            </a:r>
          </a:p>
        </p:txBody>
      </p:sp>
      <p:sp>
        <p:nvSpPr>
          <p:cNvPr id="48132" name="Номер слайда 5"/>
          <p:cNvSpPr txBox="1">
            <a:spLocks noGrp="1"/>
          </p:cNvSpPr>
          <p:nvPr/>
        </p:nvSpPr>
        <p:spPr bwMode="auto">
          <a:xfrm>
            <a:off x="-423863" y="6723063"/>
            <a:ext cx="104457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r" defTabSz="1008063"/>
            <a:fld id="{4F97716B-344C-4836-AD4E-B407A1A5C09C}" type="slidenum">
              <a:rPr lang="ru-RU">
                <a:latin typeface="Tw Cen MT" pitchFamily="34" charset="0"/>
              </a:rPr>
              <a:pPr algn="r" defTabSz="1008063"/>
              <a:t>6</a:t>
            </a:fld>
            <a:endParaRPr lang="ru-RU">
              <a:latin typeface="Tw Cen MT" pitchFamily="34" charset="0"/>
            </a:endParaRPr>
          </a:p>
        </p:txBody>
      </p:sp>
      <p:pic>
        <p:nvPicPr>
          <p:cNvPr id="48133" name="Picture 2" descr="C:\Users\Ольга\Desktop\Безымянный.png"/>
          <p:cNvPicPr>
            <a:picLocks noChangeAspect="1" noChangeArrowheads="1"/>
          </p:cNvPicPr>
          <p:nvPr/>
        </p:nvPicPr>
        <p:blipFill>
          <a:blip r:embed="rId2"/>
          <a:srcRect r="30023" b="62840"/>
          <a:stretch>
            <a:fillRect/>
          </a:stretch>
        </p:blipFill>
        <p:spPr bwMode="auto">
          <a:xfrm>
            <a:off x="1047750" y="1338263"/>
            <a:ext cx="80454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 descr="C:\Users\Ольга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3" y="3719513"/>
            <a:ext cx="91662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2"/>
          <p:cNvSpPr>
            <a:spLocks noChangeArrowheads="1"/>
          </p:cNvSpPr>
          <p:nvPr/>
        </p:nvSpPr>
        <p:spPr bwMode="auto">
          <a:xfrm>
            <a:off x="1566863" y="5094288"/>
            <a:ext cx="70945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indent="495300" algn="ctr" defTabSz="1008063">
              <a:lnSpc>
                <a:spcPct val="115000"/>
              </a:lnSpc>
              <a:spcAft>
                <a:spcPts val="663"/>
              </a:spcAft>
              <a:tabLst>
                <a:tab pos="24987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ис.10.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когерентного демодулятора для сигналов 4ФМ и 4ФМС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154" name="Номер слайда 5"/>
          <p:cNvSpPr txBox="1">
            <a:spLocks noGrp="1"/>
          </p:cNvSpPr>
          <p:nvPr/>
        </p:nvSpPr>
        <p:spPr bwMode="auto">
          <a:xfrm>
            <a:off x="-352425" y="6723063"/>
            <a:ext cx="1044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r" defTabSz="1008063"/>
            <a:fld id="{605705E9-AE73-4C90-9E90-DD00E538248C}" type="slidenum">
              <a:rPr lang="ru-RU">
                <a:latin typeface="Tw Cen MT" pitchFamily="34" charset="0"/>
              </a:rPr>
              <a:pPr algn="r" defTabSz="1008063"/>
              <a:t>7</a:t>
            </a:fld>
            <a:endParaRPr lang="ru-RU">
              <a:latin typeface="Tw Cen MT" pitchFamily="34" charset="0"/>
            </a:endParaRP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944563" y="603250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w Cen MT" pitchFamily="34" charset="0"/>
              </a:rPr>
              <a:t>ПРИЕМНАЯ ЧАСТЬ РСПИ</a:t>
            </a:r>
          </a:p>
        </p:txBody>
      </p:sp>
      <p:pic>
        <p:nvPicPr>
          <p:cNvPr id="49156" name="Picture 2" descr="C:\Users\Ольга\Desktop\Безымянный.png"/>
          <p:cNvPicPr>
            <a:picLocks noChangeAspect="1" noChangeArrowheads="1"/>
          </p:cNvPicPr>
          <p:nvPr/>
        </p:nvPicPr>
        <p:blipFill>
          <a:blip r:embed="rId2"/>
          <a:srcRect t="12904" b="2664"/>
          <a:stretch>
            <a:fillRect/>
          </a:stretch>
        </p:blipFill>
        <p:spPr bwMode="auto">
          <a:xfrm>
            <a:off x="488950" y="2001838"/>
            <a:ext cx="97742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22350" y="193675"/>
            <a:ext cx="8437563" cy="1563688"/>
          </a:xfrm>
        </p:spPr>
        <p:txBody>
          <a:bodyPr/>
          <a:lstStyle/>
          <a:p>
            <a:pPr algn="ctr" eaLnBrk="1" hangingPunct="1"/>
            <a:r>
              <a:rPr lang="ru-RU" sz="3500" dirty="0" smtClean="0">
                <a:latin typeface="Times New Roman" pitchFamily="18" charset="0"/>
              </a:rPr>
              <a:t>СТАТИСТИЧЕСКОЕ МОДЕЛИРОВАНИЕ ДЛЯ РАСЧЕТА ЗАВИСИМОСТИ </a:t>
            </a:r>
            <a:r>
              <a:rPr lang="en-US" sz="3500" dirty="0" err="1" smtClean="0">
                <a:latin typeface="Times New Roman" pitchFamily="18" charset="0"/>
              </a:rPr>
              <a:t>P</a:t>
            </a:r>
            <a:r>
              <a:rPr lang="en-US" sz="3500" baseline="-25000" dirty="0" err="1" smtClean="0">
                <a:latin typeface="Times New Roman" pitchFamily="18" charset="0"/>
              </a:rPr>
              <a:t>b</a:t>
            </a:r>
            <a:r>
              <a:rPr lang="ru-RU" sz="3500" dirty="0" smtClean="0">
                <a:latin typeface="Times New Roman" pitchFamily="18" charset="0"/>
              </a:rPr>
              <a:t>(</a:t>
            </a:r>
            <a:r>
              <a:rPr lang="en-US" sz="3500" dirty="0" err="1" smtClean="0">
                <a:latin typeface="Times New Roman" pitchFamily="18" charset="0"/>
              </a:rPr>
              <a:t>E</a:t>
            </a:r>
            <a:r>
              <a:rPr lang="en-US" sz="3500" baseline="-25000" dirty="0" err="1" smtClean="0">
                <a:latin typeface="Times New Roman" pitchFamily="18" charset="0"/>
              </a:rPr>
              <a:t>b</a:t>
            </a:r>
            <a:r>
              <a:rPr lang="ru-RU" sz="3500" dirty="0" smtClean="0">
                <a:latin typeface="Times New Roman" pitchFamily="18" charset="0"/>
              </a:rPr>
              <a:t>/</a:t>
            </a:r>
            <a:r>
              <a:rPr lang="en-US" sz="3500" dirty="0" smtClean="0">
                <a:latin typeface="Times New Roman" pitchFamily="18" charset="0"/>
              </a:rPr>
              <a:t>N</a:t>
            </a:r>
            <a:r>
              <a:rPr lang="ru-RU" sz="3500" baseline="-25000" dirty="0" smtClean="0">
                <a:latin typeface="Times New Roman" pitchFamily="18" charset="0"/>
              </a:rPr>
              <a:t>0</a:t>
            </a:r>
            <a:r>
              <a:rPr lang="ru-RU" sz="3500" dirty="0" smtClean="0">
                <a:latin typeface="Times New Roman" pitchFamily="18" charset="0"/>
              </a:rPr>
              <a:t>)</a:t>
            </a: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 smtClean="0"/>
          </a:p>
        </p:txBody>
      </p:sp>
      <p:pic>
        <p:nvPicPr>
          <p:cNvPr id="50178" name="Picture 2" descr="Безымянный6"/>
          <p:cNvPicPr>
            <a:picLocks noChangeAspect="1" noChangeArrowheads="1"/>
          </p:cNvPicPr>
          <p:nvPr/>
        </p:nvPicPr>
        <p:blipFill>
          <a:blip r:embed="rId2"/>
          <a:srcRect l="250" t="15945" r="340" b="2008"/>
          <a:stretch>
            <a:fillRect/>
          </a:stretch>
        </p:blipFill>
        <p:spPr bwMode="auto">
          <a:xfrm>
            <a:off x="88900" y="1755775"/>
            <a:ext cx="102965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1022350" y="4540250"/>
            <a:ext cx="84375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indent="495300" algn="ctr" defTabSz="1008063">
              <a:lnSpc>
                <a:spcPct val="115000"/>
              </a:lnSpc>
              <a:spcAft>
                <a:spcPts val="663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Рис.11.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Цифровая модель для выполнения эксперимента по вычислению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2000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u-RU" sz="20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20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80" name="Номер слайда 5"/>
          <p:cNvSpPr txBox="1">
            <a:spLocks noGrp="1"/>
          </p:cNvSpPr>
          <p:nvPr/>
        </p:nvSpPr>
        <p:spPr bwMode="auto">
          <a:xfrm>
            <a:off x="-352425" y="6723063"/>
            <a:ext cx="1044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r" defTabSz="1008063"/>
            <a:fld id="{414CE82B-FC8C-4D92-A804-0E9AFB1EA993}" type="slidenum">
              <a:rPr lang="ru-RU">
                <a:latin typeface="Tw Cen MT" pitchFamily="34" charset="0"/>
              </a:rPr>
              <a:pPr algn="r" defTabSz="1008063"/>
              <a:t>8</a:t>
            </a:fld>
            <a:endParaRPr lang="ru-RU">
              <a:latin typeface="Tw Cen MT" pitchFamily="34" charset="0"/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3679825" y="1827213"/>
            <a:ext cx="0" cy="1871662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655638" y="3698875"/>
            <a:ext cx="3024187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655638" y="2763838"/>
            <a:ext cx="0" cy="935037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655638" y="2763838"/>
            <a:ext cx="576262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V="1">
            <a:off x="1231900" y="1827213"/>
            <a:ext cx="0" cy="936625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1231900" y="1827213"/>
            <a:ext cx="2447925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671763" y="3411538"/>
            <a:ext cx="1008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Модулятор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968750" y="1827213"/>
            <a:ext cx="0" cy="1439862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4256088" y="1827213"/>
            <a:ext cx="0" cy="1439862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3968750" y="1827213"/>
            <a:ext cx="287338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3968750" y="3267075"/>
            <a:ext cx="287338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3824288" y="33401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Канал связи</a:t>
            </a: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4545013" y="1827213"/>
            <a:ext cx="0" cy="1871662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6705600" y="1827213"/>
            <a:ext cx="0" cy="1871662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flipH="1">
            <a:off x="4545013" y="1827213"/>
            <a:ext cx="2160587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H="1">
            <a:off x="4545013" y="3698875"/>
            <a:ext cx="2160587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6705600" y="312261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Демодулятор</a:t>
            </a:r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7856538" y="3340100"/>
            <a:ext cx="0" cy="1222375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9656763" y="3340100"/>
            <a:ext cx="0" cy="1223963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H="1">
            <a:off x="7856538" y="3340100"/>
            <a:ext cx="1800225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 flipH="1">
            <a:off x="7856538" y="4564063"/>
            <a:ext cx="1800225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9153525" y="3267075"/>
            <a:ext cx="10080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Устройство подсчета ошибок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/>
      <p:bldP spid="50189" grpId="0" animBg="1"/>
      <p:bldP spid="50190" grpId="0" animBg="1"/>
      <p:bldP spid="50191" grpId="0" animBg="1"/>
      <p:bldP spid="50192" grpId="0" animBg="1"/>
      <p:bldP spid="50193" grpId="0"/>
      <p:bldP spid="50194" grpId="0" animBg="1"/>
      <p:bldP spid="50195" grpId="0" animBg="1"/>
      <p:bldP spid="50196" grpId="0" animBg="1"/>
      <p:bldP spid="50197" grpId="0" animBg="1"/>
      <p:bldP spid="50199" grpId="0"/>
      <p:bldP spid="50200" grpId="0" animBg="1"/>
      <p:bldP spid="50201" grpId="0" animBg="1"/>
      <p:bldP spid="50202" grpId="0" animBg="1"/>
      <p:bldP spid="50203" grpId="0" animBg="1"/>
      <p:bldP spid="50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/>
          <p:cNvPicPr>
            <a:picLocks noChangeAspect="1" noChangeArrowheads="1"/>
          </p:cNvPicPr>
          <p:nvPr/>
        </p:nvPicPr>
        <p:blipFill>
          <a:blip r:embed="rId2"/>
          <a:srcRect l="1485" t="30786" r="60353" b="10529"/>
          <a:stretch>
            <a:fillRect/>
          </a:stretch>
        </p:blipFill>
        <p:spPr bwMode="auto">
          <a:xfrm>
            <a:off x="2003425" y="352425"/>
            <a:ext cx="61341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Прямоугольник 4"/>
          <p:cNvSpPr>
            <a:spLocks noChangeArrowheads="1"/>
          </p:cNvSpPr>
          <p:nvPr/>
        </p:nvSpPr>
        <p:spPr bwMode="auto">
          <a:xfrm>
            <a:off x="2206625" y="5456238"/>
            <a:ext cx="57261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indent="495300" defTabSz="1008063">
              <a:lnSpc>
                <a:spcPct val="107000"/>
              </a:lnSpc>
              <a:spcAft>
                <a:spcPts val="888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Рис.12.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Теоретическая и экспериментальная зависимости </a:t>
            </a:r>
            <a:r>
              <a:rPr lang="en-US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2000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u-RU" sz="20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20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для сигналов 4ФМ и 4ФМС</a:t>
            </a: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3" name="Номер слайда 5"/>
          <p:cNvSpPr txBox="1">
            <a:spLocks noGrp="1"/>
          </p:cNvSpPr>
          <p:nvPr/>
        </p:nvSpPr>
        <p:spPr bwMode="auto">
          <a:xfrm>
            <a:off x="-279400" y="6723063"/>
            <a:ext cx="1044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r" defTabSz="1008063"/>
            <a:fld id="{07A37BE5-6EE9-49C6-8EC8-F2AF3206C85C}" type="slidenum">
              <a:rPr lang="ru-RU">
                <a:latin typeface="Tw Cen MT" pitchFamily="34" charset="0"/>
              </a:rPr>
              <a:pPr algn="r" defTabSz="1008063"/>
              <a:t>9</a:t>
            </a:fld>
            <a:endParaRPr lang="ru-RU">
              <a:latin typeface="Tw Cen MT" pitchFamily="34" charset="0"/>
            </a:endParaRP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2003425" y="531813"/>
            <a:ext cx="72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</a:t>
            </a:r>
            <a:r>
              <a:rPr lang="en-US" sz="1000" dirty="0" err="1">
                <a:solidFill>
                  <a:schemeClr val="bg1"/>
                </a:solidFill>
              </a:rPr>
              <a:t>b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7281863" y="4419600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E</a:t>
            </a:r>
            <a:r>
              <a:rPr lang="en-US" sz="1000" dirty="0" err="1">
                <a:solidFill>
                  <a:schemeClr val="bg1"/>
                </a:solidFill>
              </a:rPr>
              <a:t>b</a:t>
            </a:r>
            <a:r>
              <a:rPr lang="en-US" sz="1200" dirty="0">
                <a:solidFill>
                  <a:schemeClr val="bg1"/>
                </a:solidFill>
              </a:rPr>
              <a:t>/N</a:t>
            </a:r>
            <a:r>
              <a:rPr lang="en-US" sz="900" dirty="0">
                <a:solidFill>
                  <a:schemeClr val="bg1"/>
                </a:solidFill>
              </a:rPr>
              <a:t>0</a:t>
            </a:r>
            <a:endParaRPr lang="ru-RU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тур">
  <a:themeElements>
    <a:clrScheme name="Контур 1">
      <a:dk1>
        <a:srgbClr val="134770"/>
      </a:dk1>
      <a:lt1>
        <a:srgbClr val="FFFFFF"/>
      </a:lt1>
      <a:dk2>
        <a:srgbClr val="000000"/>
      </a:dk2>
      <a:lt2>
        <a:srgbClr val="82FFFF"/>
      </a:lt2>
      <a:accent1>
        <a:srgbClr val="9ACD4C"/>
      </a:accent1>
      <a:accent2>
        <a:srgbClr val="FAA93A"/>
      </a:accent2>
      <a:accent3>
        <a:srgbClr val="AAAAAA"/>
      </a:accent3>
      <a:accent4>
        <a:srgbClr val="DADADA"/>
      </a:accent4>
      <a:accent5>
        <a:srgbClr val="CAE3B2"/>
      </a:accent5>
      <a:accent6>
        <a:srgbClr val="E39934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онтур 1">
        <a:dk1>
          <a:srgbClr val="134770"/>
        </a:dk1>
        <a:lt1>
          <a:srgbClr val="FFFFFF"/>
        </a:lt1>
        <a:dk2>
          <a:srgbClr val="000000"/>
        </a:dk2>
        <a:lt2>
          <a:srgbClr val="82FFFF"/>
        </a:lt2>
        <a:accent1>
          <a:srgbClr val="9ACD4C"/>
        </a:accent1>
        <a:accent2>
          <a:srgbClr val="FAA93A"/>
        </a:accent2>
        <a:accent3>
          <a:srgbClr val="AAAAAA"/>
        </a:accent3>
        <a:accent4>
          <a:srgbClr val="DADADA"/>
        </a:accent4>
        <a:accent5>
          <a:srgbClr val="CAE3B2"/>
        </a:accent5>
        <a:accent6>
          <a:srgbClr val="E39934"/>
        </a:accent6>
        <a:hlink>
          <a:srgbClr val="B8FA56"/>
        </a:hlink>
        <a:folHlink>
          <a:srgbClr val="7AF8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557</Words>
  <Application>Microsoft Office PowerPoint</Application>
  <PresentationFormat>Произвольный</PresentationFormat>
  <Paragraphs>120</Paragraphs>
  <Slides>20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Tw Cen MT</vt:lpstr>
      <vt:lpstr>Контур</vt:lpstr>
      <vt:lpstr>Equation</vt:lpstr>
      <vt:lpstr>Visio</vt:lpstr>
      <vt:lpstr> Магистерская диссертация на тему:  АНАЛИЗ ХАРАКТЕРИСТИК КВАЗИОПТИМАЛЬНЫХ ПРИЕМНИКОВ ЦИФРОВЫХ СИГНАЛОВ 4ФМ/4ФМС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СТАТИСТИЧЕСКОЕ МОДЕЛИРОВАНИЕ ДЛЯ РАСЧЕТА ЗАВИСИМОСТИ Pb(Eb/N0)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Магистерская диссертация на тему:  АНАЛИЗ ХАРАКТЕРИСТИК КВАЗИОПТИМАЛЬНЫХ ПРИЕМНИКОВ ЦИФРОВЫХ СИГНАЛОВ 4ФМ/4ФМС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работа бакалавра на тему : Разработка и исследование математической модели системы фазовой автоподстройки.</dc:title>
  <dc:creator>Алена</dc:creator>
  <cp:lastModifiedBy>Учетная запись Майкрософт</cp:lastModifiedBy>
  <cp:revision>131</cp:revision>
  <dcterms:created xsi:type="dcterms:W3CDTF">2014-06-19T12:11:29Z</dcterms:created>
  <dcterms:modified xsi:type="dcterms:W3CDTF">2016-06-19T21:22:10Z</dcterms:modified>
</cp:coreProperties>
</file>